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4"/>
    <p:sldMasterId id="2147483756" r:id="rId5"/>
  </p:sldMasterIdLst>
  <p:notesMasterIdLst>
    <p:notesMasterId r:id="rId16"/>
  </p:notesMasterIdLst>
  <p:handoutMasterIdLst>
    <p:handoutMasterId r:id="rId17"/>
  </p:handoutMasterIdLst>
  <p:sldIdLst>
    <p:sldId id="515" r:id="rId6"/>
    <p:sldId id="516" r:id="rId7"/>
    <p:sldId id="520" r:id="rId8"/>
    <p:sldId id="523" r:id="rId9"/>
    <p:sldId id="528" r:id="rId10"/>
    <p:sldId id="525" r:id="rId11"/>
    <p:sldId id="518" r:id="rId12"/>
    <p:sldId id="519" r:id="rId13"/>
    <p:sldId id="521" r:id="rId14"/>
    <p:sldId id="522"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zheimer's webinar 04.11.24" id="{697661A9-E3D3-4C4B-A4F3-3D8C18E1C055}">
          <p14:sldIdLst>
            <p14:sldId id="515"/>
            <p14:sldId id="516"/>
            <p14:sldId id="520"/>
            <p14:sldId id="523"/>
            <p14:sldId id="528"/>
            <p14:sldId id="525"/>
            <p14:sldId id="518"/>
            <p14:sldId id="519"/>
            <p14:sldId id="521"/>
            <p14:sldId id="5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7B061-6041-80E7-D9B5-4A695BAD34C6}" name="Lauren Bedel" initials="LB" userId="S::lbedel@nehi-us.org::da990fae-5a7f-448f-8bc7-470ce09d6822" providerId="AD"/>
  <p188:author id="{46A486BF-C051-954F-A6B5-D720A9769EB2}" name="Wendy Warring" initials="WW" userId="S::wwarring@nehi.net::d1caac56-964c-4665-a25e-adc8f636365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san Dentzer" initials="" lastIdx="2" clrIdx="0"/>
  <p:cmAuthor id="2" name="Wendy Warring" initials="WW" lastIdx="1" clrIdx="1">
    <p:extLst>
      <p:ext uri="{19B8F6BF-5375-455C-9EA6-DF929625EA0E}">
        <p15:presenceInfo xmlns:p15="http://schemas.microsoft.com/office/powerpoint/2012/main" userId="S::wwarring@nehi.net::d1caac56-964c-4665-a25e-adc8f63636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897F"/>
    <a:srgbClr val="FEC159"/>
    <a:srgbClr val="FEC058"/>
    <a:srgbClr val="489BAF"/>
    <a:srgbClr val="954F72"/>
    <a:srgbClr val="B4DBD8"/>
    <a:srgbClr val="01847C"/>
    <a:srgbClr val="028980"/>
    <a:srgbClr val="676767"/>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CCB3CA-D4AA-4213-BBB6-71632125F361}" v="3" dt="2024-04-12T19:11:26.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Bedel" userId="da990fae-5a7f-448f-8bc7-470ce09d6822" providerId="ADAL" clId="{91CCB3CA-D4AA-4213-BBB6-71632125F361}"/>
    <pc:docChg chg="custSel modSld">
      <pc:chgData name="Lauren Bedel" userId="da990fae-5a7f-448f-8bc7-470ce09d6822" providerId="ADAL" clId="{91CCB3CA-D4AA-4213-BBB6-71632125F361}" dt="2024-04-12T19:11:28.976" v="27" actId="20577"/>
      <pc:docMkLst>
        <pc:docMk/>
      </pc:docMkLst>
      <pc:sldChg chg="modSp mod">
        <pc:chgData name="Lauren Bedel" userId="da990fae-5a7f-448f-8bc7-470ce09d6822" providerId="ADAL" clId="{91CCB3CA-D4AA-4213-BBB6-71632125F361}" dt="2024-04-11T16:45:30.022" v="1" actId="20577"/>
        <pc:sldMkLst>
          <pc:docMk/>
          <pc:sldMk cId="1082939325" sldId="515"/>
        </pc:sldMkLst>
        <pc:spChg chg="mod">
          <ac:chgData name="Lauren Bedel" userId="da990fae-5a7f-448f-8bc7-470ce09d6822" providerId="ADAL" clId="{91CCB3CA-D4AA-4213-BBB6-71632125F361}" dt="2024-04-11T16:45:30.022" v="1" actId="20577"/>
          <ac:spMkLst>
            <pc:docMk/>
            <pc:sldMk cId="1082939325" sldId="515"/>
            <ac:spMk id="5" creationId="{832493B7-B839-A8E8-C29A-A43E8F25C7D9}"/>
          </ac:spMkLst>
        </pc:spChg>
      </pc:sldChg>
      <pc:sldChg chg="modSp mod">
        <pc:chgData name="Lauren Bedel" userId="da990fae-5a7f-448f-8bc7-470ce09d6822" providerId="ADAL" clId="{91CCB3CA-D4AA-4213-BBB6-71632125F361}" dt="2024-04-12T19:11:28.976" v="27" actId="20577"/>
        <pc:sldMkLst>
          <pc:docMk/>
          <pc:sldMk cId="3461918252" sldId="521"/>
        </pc:sldMkLst>
        <pc:spChg chg="mod">
          <ac:chgData name="Lauren Bedel" userId="da990fae-5a7f-448f-8bc7-470ce09d6822" providerId="ADAL" clId="{91CCB3CA-D4AA-4213-BBB6-71632125F361}" dt="2024-04-12T19:11:28.976" v="27" actId="20577"/>
          <ac:spMkLst>
            <pc:docMk/>
            <pc:sldMk cId="3461918252" sldId="521"/>
            <ac:spMk id="3" creationId="{E34B97E4-FFBB-61B7-7373-FDBC1B355C5B}"/>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F0EA72-D6AA-47DA-8629-CD04B796255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4A485481-AC1B-4AB7-BFD8-07CF0D335384}">
      <dgm:prSet custT="1"/>
      <dgm:spPr/>
      <dgm:t>
        <a:bodyPr anchor="t"/>
        <a:lstStyle/>
        <a:p>
          <a:pPr>
            <a:lnSpc>
              <a:spcPct val="100000"/>
            </a:lnSpc>
          </a:pPr>
          <a:r>
            <a:rPr lang="en-US" sz="1800" b="1"/>
            <a:t>Markers of cognition, memory, behaviors	</a:t>
          </a:r>
        </a:p>
        <a:p>
          <a:pPr>
            <a:lnSpc>
              <a:spcPct val="100000"/>
            </a:lnSpc>
          </a:pPr>
          <a:r>
            <a:rPr lang="en-US" sz="1800"/>
            <a:t>Examples:</a:t>
          </a:r>
        </a:p>
        <a:p>
          <a:pPr>
            <a:lnSpc>
              <a:spcPct val="100000"/>
            </a:lnSpc>
          </a:pPr>
          <a:r>
            <a:rPr lang="en-US" sz="1800"/>
            <a:t>Digitally-collected data on memory, gait, eye movement, activities of daily life </a:t>
          </a:r>
        </a:p>
      </dgm:t>
    </dgm:pt>
    <dgm:pt modelId="{999C9E82-D58A-475D-9D99-550992789B14}" type="parTrans" cxnId="{22A4F16B-6254-4722-AF9F-8C9618857AAA}">
      <dgm:prSet/>
      <dgm:spPr/>
      <dgm:t>
        <a:bodyPr/>
        <a:lstStyle/>
        <a:p>
          <a:endParaRPr lang="en-US" sz="1800"/>
        </a:p>
      </dgm:t>
    </dgm:pt>
    <dgm:pt modelId="{05156D8E-2E30-472C-9253-8488288E0BAB}" type="sibTrans" cxnId="{22A4F16B-6254-4722-AF9F-8C9618857AAA}">
      <dgm:prSet/>
      <dgm:spPr/>
      <dgm:t>
        <a:bodyPr/>
        <a:lstStyle/>
        <a:p>
          <a:endParaRPr lang="en-US" sz="1800"/>
        </a:p>
      </dgm:t>
    </dgm:pt>
    <dgm:pt modelId="{61CFFE5C-19BF-4AB9-8EB1-C9C8200ED39B}">
      <dgm:prSet custT="1"/>
      <dgm:spPr/>
      <dgm:t>
        <a:bodyPr anchor="t"/>
        <a:lstStyle/>
        <a:p>
          <a:pPr>
            <a:lnSpc>
              <a:spcPct val="100000"/>
            </a:lnSpc>
          </a:pPr>
          <a:r>
            <a:rPr lang="en-US" sz="1800" b="1"/>
            <a:t>Biochemical biomarkers </a:t>
          </a:r>
        </a:p>
        <a:p>
          <a:pPr>
            <a:lnSpc>
              <a:spcPct val="100000"/>
            </a:lnSpc>
          </a:pPr>
          <a:r>
            <a:rPr lang="en-US" sz="1800"/>
            <a:t>Examples: </a:t>
          </a:r>
        </a:p>
        <a:p>
          <a:pPr>
            <a:lnSpc>
              <a:spcPct val="100000"/>
            </a:lnSpc>
          </a:pPr>
          <a:r>
            <a:rPr lang="en-US" sz="1800"/>
            <a:t>Improvements in the current “gold standard” approaches: PET imaging, CSF analysis</a:t>
          </a:r>
        </a:p>
        <a:p>
          <a:pPr>
            <a:lnSpc>
              <a:spcPct val="100000"/>
            </a:lnSpc>
          </a:pPr>
          <a:r>
            <a:rPr lang="en-US" sz="1800" b="0"/>
            <a:t>Genetic testing</a:t>
          </a:r>
        </a:p>
        <a:p>
          <a:pPr>
            <a:lnSpc>
              <a:spcPct val="100000"/>
            </a:lnSpc>
          </a:pPr>
          <a:r>
            <a:rPr lang="en-US" sz="1800" b="0"/>
            <a:t>Launch of minimally-intrusive and non-intrusive testing such as blood-based biomarker tests and tests of other fluid biomarkers</a:t>
          </a:r>
        </a:p>
      </dgm:t>
    </dgm:pt>
    <dgm:pt modelId="{09C3ACB2-AC82-4192-949F-CE4D8311B672}" type="sibTrans" cxnId="{15B5FB81-ED3E-4EB3-9A77-6FF5C05513F8}">
      <dgm:prSet/>
      <dgm:spPr/>
      <dgm:t>
        <a:bodyPr/>
        <a:lstStyle/>
        <a:p>
          <a:endParaRPr lang="en-US" sz="1800"/>
        </a:p>
      </dgm:t>
    </dgm:pt>
    <dgm:pt modelId="{6BC3EFA9-3101-4E29-848B-7231BFBF25E3}" type="parTrans" cxnId="{15B5FB81-ED3E-4EB3-9A77-6FF5C05513F8}">
      <dgm:prSet/>
      <dgm:spPr/>
      <dgm:t>
        <a:bodyPr/>
        <a:lstStyle/>
        <a:p>
          <a:endParaRPr lang="en-US" sz="1800"/>
        </a:p>
      </dgm:t>
    </dgm:pt>
    <dgm:pt modelId="{463FE7B5-0730-4AE6-9390-7A538499D57B}" type="pres">
      <dgm:prSet presAssocID="{C7F0EA72-D6AA-47DA-8629-CD04B7962551}" presName="root" presStyleCnt="0">
        <dgm:presLayoutVars>
          <dgm:dir/>
          <dgm:resizeHandles val="exact"/>
        </dgm:presLayoutVars>
      </dgm:prSet>
      <dgm:spPr/>
    </dgm:pt>
    <dgm:pt modelId="{1A2E89E2-0FCA-4C56-8680-C9BB719CAEA2}" type="pres">
      <dgm:prSet presAssocID="{4A485481-AC1B-4AB7-BFD8-07CF0D335384}" presName="compNode" presStyleCnt="0"/>
      <dgm:spPr/>
    </dgm:pt>
    <dgm:pt modelId="{18D232E3-4BC4-4AAD-833C-0B7E481D6B28}" type="pres">
      <dgm:prSet presAssocID="{4A485481-AC1B-4AB7-BFD8-07CF0D335384}" presName="bgRect" presStyleLbl="bgShp" presStyleIdx="0" presStyleCnt="2"/>
      <dgm:spPr/>
    </dgm:pt>
    <dgm:pt modelId="{08F878BD-4CB0-4331-ABDD-44B4F2EFDB1E}" type="pres">
      <dgm:prSet presAssocID="{4A485481-AC1B-4AB7-BFD8-07CF0D33538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C4388AC6-FB34-4D2D-A9F9-7EE53F64EDC1}" type="pres">
      <dgm:prSet presAssocID="{4A485481-AC1B-4AB7-BFD8-07CF0D335384}" presName="spaceRect" presStyleCnt="0"/>
      <dgm:spPr/>
    </dgm:pt>
    <dgm:pt modelId="{7D8E86A4-AF12-4042-9E2F-6204D7D23E1B}" type="pres">
      <dgm:prSet presAssocID="{4A485481-AC1B-4AB7-BFD8-07CF0D335384}" presName="parTx" presStyleLbl="revTx" presStyleIdx="0" presStyleCnt="2" custScaleX="105284" custScaleY="100000">
        <dgm:presLayoutVars>
          <dgm:chMax val="0"/>
          <dgm:chPref val="0"/>
        </dgm:presLayoutVars>
      </dgm:prSet>
      <dgm:spPr/>
    </dgm:pt>
    <dgm:pt modelId="{95678C6D-3502-4C43-8175-81BFA93AFCAF}" type="pres">
      <dgm:prSet presAssocID="{05156D8E-2E30-472C-9253-8488288E0BAB}" presName="sibTrans" presStyleCnt="0"/>
      <dgm:spPr/>
    </dgm:pt>
    <dgm:pt modelId="{9C5B3C3F-EA2B-48FD-8040-B1827A65F23E}" type="pres">
      <dgm:prSet presAssocID="{61CFFE5C-19BF-4AB9-8EB1-C9C8200ED39B}" presName="compNode" presStyleCnt="0"/>
      <dgm:spPr/>
    </dgm:pt>
    <dgm:pt modelId="{7F00E5E7-CBF4-4621-B588-16915AD1A75F}" type="pres">
      <dgm:prSet presAssocID="{61CFFE5C-19BF-4AB9-8EB1-C9C8200ED39B}" presName="bgRect" presStyleLbl="bgShp" presStyleIdx="1" presStyleCnt="2" custScaleY="126912"/>
      <dgm:spPr/>
    </dgm:pt>
    <dgm:pt modelId="{3787798F-1A65-47D2-91A4-CDF364397188}" type="pres">
      <dgm:prSet presAssocID="{61CFFE5C-19BF-4AB9-8EB1-C9C8200ED39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eedle with solid fill"/>
        </a:ext>
      </dgm:extLst>
    </dgm:pt>
    <dgm:pt modelId="{AC966FB1-C9C0-4EED-86D9-C40739F26F99}" type="pres">
      <dgm:prSet presAssocID="{61CFFE5C-19BF-4AB9-8EB1-C9C8200ED39B}" presName="spaceRect" presStyleCnt="0"/>
      <dgm:spPr/>
    </dgm:pt>
    <dgm:pt modelId="{A3B1205C-8FCC-4233-ACFB-78E6FD9F7D1E}" type="pres">
      <dgm:prSet presAssocID="{61CFFE5C-19BF-4AB9-8EB1-C9C8200ED39B}" presName="parTx" presStyleLbl="revTx" presStyleIdx="1" presStyleCnt="2" custScaleX="104035" custLinFactNeighborX="-364" custLinFactNeighborY="-16520">
        <dgm:presLayoutVars>
          <dgm:chMax val="0"/>
          <dgm:chPref val="0"/>
        </dgm:presLayoutVars>
      </dgm:prSet>
      <dgm:spPr/>
    </dgm:pt>
  </dgm:ptLst>
  <dgm:cxnLst>
    <dgm:cxn modelId="{FEF3B01D-A460-4439-8EB7-B51B3756A175}" type="presOf" srcId="{4A485481-AC1B-4AB7-BFD8-07CF0D335384}" destId="{7D8E86A4-AF12-4042-9E2F-6204D7D23E1B}" srcOrd="0" destOrd="0" presId="urn:microsoft.com/office/officeart/2018/2/layout/IconVerticalSolidList"/>
    <dgm:cxn modelId="{22A4F16B-6254-4722-AF9F-8C9618857AAA}" srcId="{C7F0EA72-D6AA-47DA-8629-CD04B7962551}" destId="{4A485481-AC1B-4AB7-BFD8-07CF0D335384}" srcOrd="0" destOrd="0" parTransId="{999C9E82-D58A-475D-9D99-550992789B14}" sibTransId="{05156D8E-2E30-472C-9253-8488288E0BAB}"/>
    <dgm:cxn modelId="{15B5FB81-ED3E-4EB3-9A77-6FF5C05513F8}" srcId="{C7F0EA72-D6AA-47DA-8629-CD04B7962551}" destId="{61CFFE5C-19BF-4AB9-8EB1-C9C8200ED39B}" srcOrd="1" destOrd="0" parTransId="{6BC3EFA9-3101-4E29-848B-7231BFBF25E3}" sibTransId="{09C3ACB2-AC82-4192-949F-CE4D8311B672}"/>
    <dgm:cxn modelId="{95B676A9-C70F-4C1C-BE33-9ACC5ACA2349}" type="presOf" srcId="{C7F0EA72-D6AA-47DA-8629-CD04B7962551}" destId="{463FE7B5-0730-4AE6-9390-7A538499D57B}" srcOrd="0" destOrd="0" presId="urn:microsoft.com/office/officeart/2018/2/layout/IconVerticalSolidList"/>
    <dgm:cxn modelId="{0910CDCE-A014-4183-A001-C836490609CE}" type="presOf" srcId="{61CFFE5C-19BF-4AB9-8EB1-C9C8200ED39B}" destId="{A3B1205C-8FCC-4233-ACFB-78E6FD9F7D1E}" srcOrd="0" destOrd="0" presId="urn:microsoft.com/office/officeart/2018/2/layout/IconVerticalSolidList"/>
    <dgm:cxn modelId="{BD29A137-62C1-4FA4-B902-9757FF7B0982}" type="presParOf" srcId="{463FE7B5-0730-4AE6-9390-7A538499D57B}" destId="{1A2E89E2-0FCA-4C56-8680-C9BB719CAEA2}" srcOrd="0" destOrd="0" presId="urn:microsoft.com/office/officeart/2018/2/layout/IconVerticalSolidList"/>
    <dgm:cxn modelId="{1063DA18-09CA-4AC1-BC10-F1098A39408F}" type="presParOf" srcId="{1A2E89E2-0FCA-4C56-8680-C9BB719CAEA2}" destId="{18D232E3-4BC4-4AAD-833C-0B7E481D6B28}" srcOrd="0" destOrd="0" presId="urn:microsoft.com/office/officeart/2018/2/layout/IconVerticalSolidList"/>
    <dgm:cxn modelId="{50CAF566-5FAF-4198-A514-3E4E94A04850}" type="presParOf" srcId="{1A2E89E2-0FCA-4C56-8680-C9BB719CAEA2}" destId="{08F878BD-4CB0-4331-ABDD-44B4F2EFDB1E}" srcOrd="1" destOrd="0" presId="urn:microsoft.com/office/officeart/2018/2/layout/IconVerticalSolidList"/>
    <dgm:cxn modelId="{104B3A65-34CD-40BE-8824-52491434E3B7}" type="presParOf" srcId="{1A2E89E2-0FCA-4C56-8680-C9BB719CAEA2}" destId="{C4388AC6-FB34-4D2D-A9F9-7EE53F64EDC1}" srcOrd="2" destOrd="0" presId="urn:microsoft.com/office/officeart/2018/2/layout/IconVerticalSolidList"/>
    <dgm:cxn modelId="{545489F1-40D6-4CA5-970B-DD2F978198DB}" type="presParOf" srcId="{1A2E89E2-0FCA-4C56-8680-C9BB719CAEA2}" destId="{7D8E86A4-AF12-4042-9E2F-6204D7D23E1B}" srcOrd="3" destOrd="0" presId="urn:microsoft.com/office/officeart/2018/2/layout/IconVerticalSolidList"/>
    <dgm:cxn modelId="{078D7DCE-BCB1-4740-B13C-643A03CE2ECB}" type="presParOf" srcId="{463FE7B5-0730-4AE6-9390-7A538499D57B}" destId="{95678C6D-3502-4C43-8175-81BFA93AFCAF}" srcOrd="1" destOrd="0" presId="urn:microsoft.com/office/officeart/2018/2/layout/IconVerticalSolidList"/>
    <dgm:cxn modelId="{D3605049-CAEF-445A-8FDC-DFAC012E3E5E}" type="presParOf" srcId="{463FE7B5-0730-4AE6-9390-7A538499D57B}" destId="{9C5B3C3F-EA2B-48FD-8040-B1827A65F23E}" srcOrd="2" destOrd="0" presId="urn:microsoft.com/office/officeart/2018/2/layout/IconVerticalSolidList"/>
    <dgm:cxn modelId="{7DD66057-6089-4969-A092-920A4740BFC2}" type="presParOf" srcId="{9C5B3C3F-EA2B-48FD-8040-B1827A65F23E}" destId="{7F00E5E7-CBF4-4621-B588-16915AD1A75F}" srcOrd="0" destOrd="0" presId="urn:microsoft.com/office/officeart/2018/2/layout/IconVerticalSolidList"/>
    <dgm:cxn modelId="{9879C360-CB49-4944-8CAD-93E147258755}" type="presParOf" srcId="{9C5B3C3F-EA2B-48FD-8040-B1827A65F23E}" destId="{3787798F-1A65-47D2-91A4-CDF364397188}" srcOrd="1" destOrd="0" presId="urn:microsoft.com/office/officeart/2018/2/layout/IconVerticalSolidList"/>
    <dgm:cxn modelId="{8CB67AFC-8AA3-4A10-BDC8-F216B3B5D519}" type="presParOf" srcId="{9C5B3C3F-EA2B-48FD-8040-B1827A65F23E}" destId="{AC966FB1-C9C0-4EED-86D9-C40739F26F99}" srcOrd="2" destOrd="0" presId="urn:microsoft.com/office/officeart/2018/2/layout/IconVerticalSolidList"/>
    <dgm:cxn modelId="{833A2164-85A5-4FCC-9783-489754292EFD}" type="presParOf" srcId="{9C5B3C3F-EA2B-48FD-8040-B1827A65F23E}" destId="{A3B1205C-8FCC-4233-ACFB-78E6FD9F7D1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232E3-4BC4-4AAD-833C-0B7E481D6B28}">
      <dsp:nvSpPr>
        <dsp:cNvPr id="0" name=""/>
        <dsp:cNvSpPr/>
      </dsp:nvSpPr>
      <dsp:spPr>
        <a:xfrm>
          <a:off x="0" y="3379"/>
          <a:ext cx="11029123" cy="177532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878BD-4CB0-4331-ABDD-44B4F2EFDB1E}">
      <dsp:nvSpPr>
        <dsp:cNvPr id="0" name=""/>
        <dsp:cNvSpPr/>
      </dsp:nvSpPr>
      <dsp:spPr>
        <a:xfrm>
          <a:off x="681562" y="271439"/>
          <a:ext cx="1239205" cy="12392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E86A4-AF12-4042-9E2F-6204D7D23E1B}">
      <dsp:nvSpPr>
        <dsp:cNvPr id="0" name=""/>
        <dsp:cNvSpPr/>
      </dsp:nvSpPr>
      <dsp:spPr>
        <a:xfrm>
          <a:off x="2385662" y="3379"/>
          <a:ext cx="8634299" cy="225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453" tIns="238453" rIns="238453" bIns="238453" numCol="1" spcCol="1270" anchor="t" anchorCtr="0">
          <a:noAutofit/>
        </a:bodyPr>
        <a:lstStyle/>
        <a:p>
          <a:pPr marL="0" lvl="0" indent="0" algn="l" defTabSz="800100">
            <a:lnSpc>
              <a:spcPct val="100000"/>
            </a:lnSpc>
            <a:spcBef>
              <a:spcPct val="0"/>
            </a:spcBef>
            <a:spcAft>
              <a:spcPct val="35000"/>
            </a:spcAft>
            <a:buNone/>
          </a:pPr>
          <a:r>
            <a:rPr lang="en-US" sz="1800" b="1" kern="1200"/>
            <a:t>Markers of cognition, memory, behaviors	</a:t>
          </a:r>
        </a:p>
        <a:p>
          <a:pPr marL="0" lvl="0" indent="0" algn="l" defTabSz="800100">
            <a:lnSpc>
              <a:spcPct val="100000"/>
            </a:lnSpc>
            <a:spcBef>
              <a:spcPct val="0"/>
            </a:spcBef>
            <a:spcAft>
              <a:spcPct val="35000"/>
            </a:spcAft>
            <a:buNone/>
          </a:pPr>
          <a:r>
            <a:rPr lang="en-US" sz="1800" kern="1200"/>
            <a:t>Examples:</a:t>
          </a:r>
        </a:p>
        <a:p>
          <a:pPr marL="0" lvl="0" indent="0" algn="l" defTabSz="800100">
            <a:lnSpc>
              <a:spcPct val="100000"/>
            </a:lnSpc>
            <a:spcBef>
              <a:spcPct val="0"/>
            </a:spcBef>
            <a:spcAft>
              <a:spcPct val="35000"/>
            </a:spcAft>
            <a:buNone/>
          </a:pPr>
          <a:r>
            <a:rPr lang="en-US" sz="1800" kern="1200"/>
            <a:t>Digitally-collected data on memory, gait, eye movement, activities of daily life </a:t>
          </a:r>
        </a:p>
      </dsp:txBody>
      <dsp:txXfrm>
        <a:off x="2385662" y="3379"/>
        <a:ext cx="8634299" cy="2253100"/>
      </dsp:txXfrm>
    </dsp:sp>
    <dsp:sp modelId="{7F00E5E7-CBF4-4621-B588-16915AD1A75F}">
      <dsp:nvSpPr>
        <dsp:cNvPr id="0" name=""/>
        <dsp:cNvSpPr/>
      </dsp:nvSpPr>
      <dsp:spPr>
        <a:xfrm>
          <a:off x="0" y="2578351"/>
          <a:ext cx="11029123" cy="22531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87798F-1A65-47D2-91A4-CDF364397188}">
      <dsp:nvSpPr>
        <dsp:cNvPr id="0" name=""/>
        <dsp:cNvSpPr/>
      </dsp:nvSpPr>
      <dsp:spPr>
        <a:xfrm>
          <a:off x="681562" y="3085299"/>
          <a:ext cx="1239205" cy="12392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B1205C-8FCC-4233-ACFB-78E6FD9F7D1E}">
      <dsp:nvSpPr>
        <dsp:cNvPr id="0" name=""/>
        <dsp:cNvSpPr/>
      </dsp:nvSpPr>
      <dsp:spPr>
        <a:xfrm>
          <a:off x="2407025" y="2445027"/>
          <a:ext cx="8531869" cy="225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453" tIns="238453" rIns="238453" bIns="238453" numCol="1" spcCol="1270" anchor="t" anchorCtr="0">
          <a:noAutofit/>
        </a:bodyPr>
        <a:lstStyle/>
        <a:p>
          <a:pPr marL="0" lvl="0" indent="0" algn="l" defTabSz="800100">
            <a:lnSpc>
              <a:spcPct val="100000"/>
            </a:lnSpc>
            <a:spcBef>
              <a:spcPct val="0"/>
            </a:spcBef>
            <a:spcAft>
              <a:spcPct val="35000"/>
            </a:spcAft>
            <a:buNone/>
          </a:pPr>
          <a:r>
            <a:rPr lang="en-US" sz="1800" b="1" kern="1200"/>
            <a:t>Biochemical biomarkers </a:t>
          </a:r>
        </a:p>
        <a:p>
          <a:pPr marL="0" lvl="0" indent="0" algn="l" defTabSz="800100">
            <a:lnSpc>
              <a:spcPct val="100000"/>
            </a:lnSpc>
            <a:spcBef>
              <a:spcPct val="0"/>
            </a:spcBef>
            <a:spcAft>
              <a:spcPct val="35000"/>
            </a:spcAft>
            <a:buNone/>
          </a:pPr>
          <a:r>
            <a:rPr lang="en-US" sz="1800" kern="1200"/>
            <a:t>Examples: </a:t>
          </a:r>
        </a:p>
        <a:p>
          <a:pPr marL="0" lvl="0" indent="0" algn="l" defTabSz="800100">
            <a:lnSpc>
              <a:spcPct val="100000"/>
            </a:lnSpc>
            <a:spcBef>
              <a:spcPct val="0"/>
            </a:spcBef>
            <a:spcAft>
              <a:spcPct val="35000"/>
            </a:spcAft>
            <a:buNone/>
          </a:pPr>
          <a:r>
            <a:rPr lang="en-US" sz="1800" kern="1200"/>
            <a:t>Improvements in the current “gold standard” approaches: PET imaging, CSF analysis</a:t>
          </a:r>
        </a:p>
        <a:p>
          <a:pPr marL="0" lvl="0" indent="0" algn="l" defTabSz="800100">
            <a:lnSpc>
              <a:spcPct val="100000"/>
            </a:lnSpc>
            <a:spcBef>
              <a:spcPct val="0"/>
            </a:spcBef>
            <a:spcAft>
              <a:spcPct val="35000"/>
            </a:spcAft>
            <a:buNone/>
          </a:pPr>
          <a:r>
            <a:rPr lang="en-US" sz="1800" b="0" kern="1200"/>
            <a:t>Genetic testing</a:t>
          </a:r>
        </a:p>
        <a:p>
          <a:pPr marL="0" lvl="0" indent="0" algn="l" defTabSz="800100">
            <a:lnSpc>
              <a:spcPct val="100000"/>
            </a:lnSpc>
            <a:spcBef>
              <a:spcPct val="0"/>
            </a:spcBef>
            <a:spcAft>
              <a:spcPct val="35000"/>
            </a:spcAft>
            <a:buNone/>
          </a:pPr>
          <a:r>
            <a:rPr lang="en-US" sz="1800" b="0" kern="1200"/>
            <a:t>Launch of minimally-intrusive and non-intrusive testing such as blood-based biomarker tests and tests of other fluid biomarkers</a:t>
          </a:r>
        </a:p>
      </dsp:txBody>
      <dsp:txXfrm>
        <a:off x="2407025" y="2445027"/>
        <a:ext cx="8531869" cy="22531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57FABE4-04E8-4832-A262-FF28F6329199}" type="datetimeFigureOut">
              <a:rPr lang="en-US" smtClean="0"/>
              <a:t>4/12/2024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D4F8744-356D-43D5-9381-6DEEC562B05A}" type="slidenum">
              <a:rPr lang="en-US" smtClean="0"/>
              <a:t>‹#›</a:t>
            </a:fld>
            <a:endParaRPr lang="en-US"/>
          </a:p>
        </p:txBody>
      </p:sp>
    </p:spTree>
    <p:extLst>
      <p:ext uri="{BB962C8B-B14F-4D97-AF65-F5344CB8AC3E}">
        <p14:creationId xmlns:p14="http://schemas.microsoft.com/office/powerpoint/2010/main" val="1795406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7E0F886-878A-9642-8005-337B85848CED}" type="datetimeFigureOut">
              <a:rPr lang="en-US" smtClean="0"/>
              <a:t>4/12/2024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B3532ED-06B7-FF43-8D51-F680D4BCC716}" type="slidenum">
              <a:rPr lang="en-US" smtClean="0"/>
              <a:t>‹#›</a:t>
            </a:fld>
            <a:endParaRPr lang="en-US"/>
          </a:p>
        </p:txBody>
      </p:sp>
    </p:spTree>
    <p:extLst>
      <p:ext uri="{BB962C8B-B14F-4D97-AF65-F5344CB8AC3E}">
        <p14:creationId xmlns:p14="http://schemas.microsoft.com/office/powerpoint/2010/main" val="134891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3532ED-06B7-FF43-8D51-F680D4BCC716}" type="slidenum">
              <a:rPr lang="en-US" smtClean="0"/>
              <a:t>3</a:t>
            </a:fld>
            <a:endParaRPr lang="en-US"/>
          </a:p>
        </p:txBody>
      </p:sp>
    </p:spTree>
    <p:extLst>
      <p:ext uri="{BB962C8B-B14F-4D97-AF65-F5344CB8AC3E}">
        <p14:creationId xmlns:p14="http://schemas.microsoft.com/office/powerpoint/2010/main" val="54081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3532ED-06B7-FF43-8D51-F680D4BCC716}" type="slidenum">
              <a:rPr lang="en-US" smtClean="0"/>
              <a:t>5</a:t>
            </a:fld>
            <a:endParaRPr lang="en-US"/>
          </a:p>
        </p:txBody>
      </p:sp>
    </p:spTree>
    <p:extLst>
      <p:ext uri="{BB962C8B-B14F-4D97-AF65-F5344CB8AC3E}">
        <p14:creationId xmlns:p14="http://schemas.microsoft.com/office/powerpoint/2010/main" val="315408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3532ED-06B7-FF43-8D51-F680D4BCC716}" type="slidenum">
              <a:rPr lang="en-US" smtClean="0"/>
              <a:t>10</a:t>
            </a:fld>
            <a:endParaRPr lang="en-US"/>
          </a:p>
        </p:txBody>
      </p:sp>
    </p:spTree>
    <p:extLst>
      <p:ext uri="{BB962C8B-B14F-4D97-AF65-F5344CB8AC3E}">
        <p14:creationId xmlns:p14="http://schemas.microsoft.com/office/powerpoint/2010/main" val="546393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6193B6D-1BC4-442A-B3B4-C9F6F94721E8}"/>
              </a:ext>
            </a:extLst>
          </p:cNvPr>
          <p:cNvGrpSpPr/>
          <p:nvPr userDrawn="1"/>
        </p:nvGrpSpPr>
        <p:grpSpPr>
          <a:xfrm>
            <a:off x="0" y="0"/>
            <a:ext cx="12192000" cy="6858000"/>
            <a:chOff x="0" y="0"/>
            <a:chExt cx="12192000" cy="6858000"/>
          </a:xfrm>
        </p:grpSpPr>
        <p:pic>
          <p:nvPicPr>
            <p:cNvPr id="9" name="Picture 8">
              <a:extLst>
                <a:ext uri="{FF2B5EF4-FFF2-40B4-BE49-F238E27FC236}">
                  <a16:creationId xmlns:a16="http://schemas.microsoft.com/office/drawing/2014/main" id="{DC6BB630-0080-42F3-8A01-7861C066FC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1528"/>
            <a:stretch/>
          </p:blipFill>
          <p:spPr>
            <a:xfrm>
              <a:off x="0" y="0"/>
              <a:ext cx="5346700" cy="6858000"/>
            </a:xfrm>
            <a:prstGeom prst="rect">
              <a:avLst/>
            </a:prstGeom>
          </p:spPr>
        </p:pic>
        <p:pic>
          <p:nvPicPr>
            <p:cNvPr id="8" name="Picture 7">
              <a:extLst>
                <a:ext uri="{FF2B5EF4-FFF2-40B4-BE49-F238E27FC236}">
                  <a16:creationId xmlns:a16="http://schemas.microsoft.com/office/drawing/2014/main" id="{67C42149-F4FB-4F87-9182-FDC7EFD78C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22"/>
            <a:stretch/>
          </p:blipFill>
          <p:spPr>
            <a:xfrm>
              <a:off x="8051800" y="0"/>
              <a:ext cx="4140200" cy="6858000"/>
            </a:xfrm>
            <a:prstGeom prst="rect">
              <a:avLst/>
            </a:prstGeom>
          </p:spPr>
        </p:pic>
      </p:grpSp>
      <p:sp>
        <p:nvSpPr>
          <p:cNvPr id="6" name="Slide Number Placeholder 5"/>
          <p:cNvSpPr>
            <a:spLocks noGrp="1"/>
          </p:cNvSpPr>
          <p:nvPr>
            <p:ph type="sldNum" sz="quarter" idx="12"/>
          </p:nvPr>
        </p:nvSpPr>
        <p:spPr>
          <a:xfrm>
            <a:off x="9192491" y="6359401"/>
            <a:ext cx="2743200" cy="365125"/>
          </a:xfrm>
        </p:spPr>
        <p:txBody>
          <a:bodyPr/>
          <a:lstStyle>
            <a:lvl1pPr>
              <a:defRPr sz="1400">
                <a:solidFill>
                  <a:schemeClr val="tx1"/>
                </a:solidFill>
              </a:defRPr>
            </a:lvl1pPr>
          </a:lstStyle>
          <a:p>
            <a:fld id="{48F63A3B-78C7-47BE-AE5E-E10140E04643}" type="slidenum">
              <a:rPr lang="en-US" smtClean="0"/>
              <a:pPr/>
              <a:t>‹#›</a:t>
            </a:fld>
            <a:endParaRPr lang="en-US"/>
          </a:p>
        </p:txBody>
      </p:sp>
      <p:sp>
        <p:nvSpPr>
          <p:cNvPr id="16" name="Text Placeholder 15">
            <a:extLst>
              <a:ext uri="{FF2B5EF4-FFF2-40B4-BE49-F238E27FC236}">
                <a16:creationId xmlns:a16="http://schemas.microsoft.com/office/drawing/2014/main" id="{FEE36D49-AADE-42B1-9B0A-00B9F43C1527}"/>
              </a:ext>
            </a:extLst>
          </p:cNvPr>
          <p:cNvSpPr>
            <a:spLocks noGrp="1"/>
          </p:cNvSpPr>
          <p:nvPr>
            <p:ph type="body" sz="quarter" idx="13" hasCustomPrompt="1"/>
          </p:nvPr>
        </p:nvSpPr>
        <p:spPr>
          <a:xfrm>
            <a:off x="4560454" y="3716338"/>
            <a:ext cx="6602413" cy="1009650"/>
          </a:xfrm>
        </p:spPr>
        <p:txBody>
          <a:bodyPr>
            <a:normAutofit/>
          </a:bodyPr>
          <a:lstStyle>
            <a:lvl1pPr marL="0" indent="0" algn="r">
              <a:buNone/>
              <a:defRPr sz="5400" b="0">
                <a:solidFill>
                  <a:srgbClr val="05897F"/>
                </a:solidFill>
                <a:latin typeface="+mn-lt"/>
              </a:defRPr>
            </a:lvl1pPr>
          </a:lstStyle>
          <a:p>
            <a:pPr lvl="0"/>
            <a:r>
              <a:rPr lang="en-US"/>
              <a:t>Title</a:t>
            </a:r>
          </a:p>
        </p:txBody>
      </p:sp>
      <p:sp>
        <p:nvSpPr>
          <p:cNvPr id="17" name="Text Placeholder 15">
            <a:extLst>
              <a:ext uri="{FF2B5EF4-FFF2-40B4-BE49-F238E27FC236}">
                <a16:creationId xmlns:a16="http://schemas.microsoft.com/office/drawing/2014/main" id="{562C577B-0361-4498-8400-FB5683B3EDB7}"/>
              </a:ext>
            </a:extLst>
          </p:cNvPr>
          <p:cNvSpPr>
            <a:spLocks noGrp="1"/>
          </p:cNvSpPr>
          <p:nvPr>
            <p:ph type="body" sz="quarter" idx="14" hasCustomPrompt="1"/>
          </p:nvPr>
        </p:nvSpPr>
        <p:spPr>
          <a:xfrm>
            <a:off x="4560454" y="4876017"/>
            <a:ext cx="6602413" cy="574758"/>
          </a:xfrm>
        </p:spPr>
        <p:txBody>
          <a:bodyPr>
            <a:normAutofit/>
          </a:bodyPr>
          <a:lstStyle>
            <a:lvl1pPr marL="0" indent="0" algn="r">
              <a:buNone/>
              <a:defRPr sz="3200" b="0">
                <a:solidFill>
                  <a:srgbClr val="05897F"/>
                </a:solidFill>
                <a:latin typeface="+mj-lt"/>
              </a:defRPr>
            </a:lvl1pPr>
          </a:lstStyle>
          <a:p>
            <a:pPr lvl="0"/>
            <a:r>
              <a:rPr lang="en-US"/>
              <a:t>Organization</a:t>
            </a:r>
          </a:p>
        </p:txBody>
      </p:sp>
      <p:sp>
        <p:nvSpPr>
          <p:cNvPr id="18" name="Text Placeholder 15">
            <a:extLst>
              <a:ext uri="{FF2B5EF4-FFF2-40B4-BE49-F238E27FC236}">
                <a16:creationId xmlns:a16="http://schemas.microsoft.com/office/drawing/2014/main" id="{606CBAC6-7FEF-4750-8489-CEC877DB6755}"/>
              </a:ext>
            </a:extLst>
          </p:cNvPr>
          <p:cNvSpPr>
            <a:spLocks noGrp="1"/>
          </p:cNvSpPr>
          <p:nvPr>
            <p:ph type="body" sz="quarter" idx="15" hasCustomPrompt="1"/>
          </p:nvPr>
        </p:nvSpPr>
        <p:spPr>
          <a:xfrm>
            <a:off x="4566391" y="5455930"/>
            <a:ext cx="6602413" cy="574758"/>
          </a:xfrm>
        </p:spPr>
        <p:txBody>
          <a:bodyPr>
            <a:normAutofit/>
          </a:bodyPr>
          <a:lstStyle>
            <a:lvl1pPr marL="0" indent="0" algn="r">
              <a:buNone/>
              <a:defRPr sz="3200" b="0">
                <a:solidFill>
                  <a:srgbClr val="05897F"/>
                </a:solidFill>
                <a:latin typeface="+mj-lt"/>
              </a:defRPr>
            </a:lvl1pPr>
          </a:lstStyle>
          <a:p>
            <a:pPr lvl="0"/>
            <a:r>
              <a:rPr lang="en-US"/>
              <a:t>Date</a:t>
            </a:r>
          </a:p>
        </p:txBody>
      </p:sp>
    </p:spTree>
    <p:extLst>
      <p:ext uri="{BB962C8B-B14F-4D97-AF65-F5344CB8AC3E}">
        <p14:creationId xmlns:p14="http://schemas.microsoft.com/office/powerpoint/2010/main" val="356164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4117" y="1184274"/>
            <a:ext cx="10515600" cy="2362202"/>
          </a:xfrm>
        </p:spPr>
        <p:txBody>
          <a:bodyPr anchor="b">
            <a:normAutofit/>
          </a:bodyPr>
          <a:lstStyle>
            <a:lvl1pPr algn="r">
              <a:defRPr sz="6600" cap="small" baseline="0">
                <a:solidFill>
                  <a:srgbClr val="05897F"/>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8D90E65A-29F8-48D7-9CDF-7EB91C088F81}" type="datetime4">
              <a:rPr lang="en-US" smtClean="0"/>
              <a:t>April 12, 2024</a:t>
            </a:fld>
            <a:endParaRPr lang="en-US"/>
          </a:p>
        </p:txBody>
      </p:sp>
      <p:sp>
        <p:nvSpPr>
          <p:cNvPr id="6" name="Slide Number Placeholder 5"/>
          <p:cNvSpPr>
            <a:spLocks noGrp="1"/>
          </p:cNvSpPr>
          <p:nvPr>
            <p:ph type="sldNum" sz="quarter" idx="12"/>
          </p:nvPr>
        </p:nvSpPr>
        <p:spPr/>
        <p:txBody>
          <a:bodyPr/>
          <a:lstStyle>
            <a:lvl1pPr>
              <a:defRPr sz="1400">
                <a:solidFill>
                  <a:schemeClr val="tx1"/>
                </a:solidFill>
              </a:defRPr>
            </a:lvl1pPr>
          </a:lstStyle>
          <a:p>
            <a:fld id="{FF45B925-9408-4678-9AEB-393556B98456}"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537" y="4648200"/>
            <a:ext cx="4724403" cy="2362202"/>
          </a:xfrm>
          <a:prstGeom prst="rect">
            <a:avLst/>
          </a:prstGeom>
        </p:spPr>
      </p:pic>
      <p:cxnSp>
        <p:nvCxnSpPr>
          <p:cNvPr id="9" name="Straight Connector 8"/>
          <p:cNvCxnSpPr/>
          <p:nvPr userDrawn="1"/>
        </p:nvCxnSpPr>
        <p:spPr>
          <a:xfrm>
            <a:off x="838200" y="3979333"/>
            <a:ext cx="10515600" cy="0"/>
          </a:xfrm>
          <a:prstGeom prst="line">
            <a:avLst/>
          </a:prstGeom>
          <a:ln w="38100">
            <a:solidFill>
              <a:srgbClr val="FEC05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3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AD3C62-DE33-4E9C-8D42-F493EC7586F6}"/>
              </a:ext>
            </a:extLst>
          </p:cNvPr>
          <p:cNvPicPr>
            <a:picLocks noChangeAspect="1"/>
          </p:cNvPicPr>
          <p:nvPr userDrawn="1"/>
        </p:nvPicPr>
        <p:blipFill rotWithShape="1">
          <a:blip r:embed="rId2"/>
          <a:srcRect l="8307" t="15702" r="6671" b="15023"/>
          <a:stretch/>
        </p:blipFill>
        <p:spPr>
          <a:xfrm>
            <a:off x="9696203" y="136525"/>
            <a:ext cx="2412670" cy="982903"/>
          </a:xfrm>
          <a:prstGeom prst="rect">
            <a:avLst/>
          </a:prstGeom>
        </p:spPr>
      </p:pic>
      <p:grpSp>
        <p:nvGrpSpPr>
          <p:cNvPr id="7" name="Group 6">
            <a:extLst>
              <a:ext uri="{FF2B5EF4-FFF2-40B4-BE49-F238E27FC236}">
                <a16:creationId xmlns:a16="http://schemas.microsoft.com/office/drawing/2014/main" id="{2E169B65-3FB5-49B1-8EA1-23B2FD5594D4}"/>
              </a:ext>
            </a:extLst>
          </p:cNvPr>
          <p:cNvGrpSpPr/>
          <p:nvPr userDrawn="1"/>
        </p:nvGrpSpPr>
        <p:grpSpPr>
          <a:xfrm>
            <a:off x="0" y="5532436"/>
            <a:ext cx="12192000" cy="1331459"/>
            <a:chOff x="0" y="5532436"/>
            <a:chExt cx="12192000" cy="1331459"/>
          </a:xfrm>
        </p:grpSpPr>
        <p:pic>
          <p:nvPicPr>
            <p:cNvPr id="8" name="Picture 7">
              <a:extLst>
                <a:ext uri="{FF2B5EF4-FFF2-40B4-BE49-F238E27FC236}">
                  <a16:creationId xmlns:a16="http://schemas.microsoft.com/office/drawing/2014/main" id="{B7933325-947C-4ADC-B929-785CE8975F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0672"/>
            <a:stretch/>
          </p:blipFill>
          <p:spPr>
            <a:xfrm>
              <a:off x="3048000" y="5532436"/>
              <a:ext cx="9144000" cy="1325564"/>
            </a:xfrm>
            <a:prstGeom prst="rect">
              <a:avLst/>
            </a:prstGeom>
          </p:spPr>
        </p:pic>
        <p:pic>
          <p:nvPicPr>
            <p:cNvPr id="9" name="Picture 8">
              <a:extLst>
                <a:ext uri="{FF2B5EF4-FFF2-40B4-BE49-F238E27FC236}">
                  <a16:creationId xmlns:a16="http://schemas.microsoft.com/office/drawing/2014/main" id="{4CFA912D-E3BE-44B5-9609-8D5A04A703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9983" r="37941"/>
            <a:stretch/>
          </p:blipFill>
          <p:spPr>
            <a:xfrm>
              <a:off x="0" y="6176963"/>
              <a:ext cx="5674659" cy="686932"/>
            </a:xfrm>
            <a:prstGeom prst="rect">
              <a:avLst/>
            </a:prstGeom>
          </p:spPr>
        </p:pic>
      </p:grpSp>
      <p:sp>
        <p:nvSpPr>
          <p:cNvPr id="2" name="Title 1"/>
          <p:cNvSpPr>
            <a:spLocks noGrp="1"/>
          </p:cNvSpPr>
          <p:nvPr>
            <p:ph type="title" hasCustomPrompt="1"/>
          </p:nvPr>
        </p:nvSpPr>
        <p:spPr>
          <a:xfrm>
            <a:off x="83127" y="254709"/>
            <a:ext cx="8980714" cy="783770"/>
          </a:xfrm>
        </p:spPr>
        <p:txBody>
          <a:bodyPr/>
          <a:lstStyle>
            <a:lvl1pPr>
              <a:defRPr b="1">
                <a:solidFill>
                  <a:srgbClr val="05897F"/>
                </a:solidFill>
              </a:defRPr>
            </a:lvl1pPr>
          </a:lstStyle>
          <a:p>
            <a:r>
              <a:rPr lang="en-US"/>
              <a:t>TITLE</a:t>
            </a:r>
          </a:p>
        </p:txBody>
      </p:sp>
      <p:sp>
        <p:nvSpPr>
          <p:cNvPr id="3" name="Content Placeholder 2"/>
          <p:cNvSpPr>
            <a:spLocks noGrp="1"/>
          </p:cNvSpPr>
          <p:nvPr>
            <p:ph idx="1"/>
          </p:nvPr>
        </p:nvSpPr>
        <p:spPr/>
        <p:txBody>
          <a:bodyPr/>
          <a:lstStyle>
            <a:lvl1pPr>
              <a:buClr>
                <a:srgbClr val="05897F"/>
              </a:buClr>
              <a:defRPr/>
            </a:lvl1pPr>
            <a:lvl2pPr>
              <a:buClr>
                <a:srgbClr val="FEC159"/>
              </a:buClr>
              <a:defRPr/>
            </a:lvl2pPr>
            <a:lvl3pPr>
              <a:buClr>
                <a:srgbClr val="954F72"/>
              </a:buClr>
              <a:defRPr/>
            </a:lvl3pPr>
            <a:lvl4pPr>
              <a:buClr>
                <a:srgbClr val="489BAF"/>
              </a:buClr>
              <a:defRPr/>
            </a:lvl4pPr>
            <a:lvl5pPr>
              <a:buClr>
                <a:srgbClr val="05897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324603" y="6356350"/>
            <a:ext cx="2743200" cy="365125"/>
          </a:xfrm>
        </p:spPr>
        <p:txBody>
          <a:bodyPr/>
          <a:lstStyle>
            <a:lvl1pPr>
              <a:defRPr sz="1400">
                <a:solidFill>
                  <a:schemeClr val="tx1"/>
                </a:solidFill>
              </a:defRPr>
            </a:lvl1pPr>
          </a:lstStyle>
          <a:p>
            <a:fld id="{C2CFE192-2A2A-E348-A05C-2310A201F25D}" type="slidenum">
              <a:rPr lang="en-US" smtClean="0"/>
              <a:pPr/>
              <a:t>‹#›</a:t>
            </a:fld>
            <a:endParaRPr lang="en-US"/>
          </a:p>
        </p:txBody>
      </p:sp>
      <p:sp>
        <p:nvSpPr>
          <p:cNvPr id="14" name="Rectangle 13">
            <a:extLst>
              <a:ext uri="{FF2B5EF4-FFF2-40B4-BE49-F238E27FC236}">
                <a16:creationId xmlns:a16="http://schemas.microsoft.com/office/drawing/2014/main" id="{F02B304D-7924-443E-B016-7B6C84458345}"/>
              </a:ext>
            </a:extLst>
          </p:cNvPr>
          <p:cNvSpPr/>
          <p:nvPr userDrawn="1"/>
        </p:nvSpPr>
        <p:spPr>
          <a:xfrm>
            <a:off x="0" y="0"/>
            <a:ext cx="12192000" cy="136525"/>
          </a:xfrm>
          <a:prstGeom prst="rect">
            <a:avLst/>
          </a:prstGeom>
          <a:solidFill>
            <a:srgbClr val="058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35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63C0DFB-5902-4E82-8E1B-31FF36B9B56B}"/>
              </a:ext>
            </a:extLst>
          </p:cNvPr>
          <p:cNvGrpSpPr/>
          <p:nvPr userDrawn="1"/>
        </p:nvGrpSpPr>
        <p:grpSpPr>
          <a:xfrm>
            <a:off x="0" y="5532436"/>
            <a:ext cx="12192000" cy="1331459"/>
            <a:chOff x="0" y="5532436"/>
            <a:chExt cx="12192000" cy="1331459"/>
          </a:xfrm>
        </p:grpSpPr>
        <p:pic>
          <p:nvPicPr>
            <p:cNvPr id="10" name="Picture 9">
              <a:extLst>
                <a:ext uri="{FF2B5EF4-FFF2-40B4-BE49-F238E27FC236}">
                  <a16:creationId xmlns:a16="http://schemas.microsoft.com/office/drawing/2014/main" id="{DE19983C-DD36-472C-8771-1CEA618806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0672"/>
            <a:stretch/>
          </p:blipFill>
          <p:spPr>
            <a:xfrm>
              <a:off x="3048000" y="5532436"/>
              <a:ext cx="9144000" cy="1325564"/>
            </a:xfrm>
            <a:prstGeom prst="rect">
              <a:avLst/>
            </a:prstGeom>
          </p:spPr>
        </p:pic>
        <p:pic>
          <p:nvPicPr>
            <p:cNvPr id="11" name="Picture 10">
              <a:extLst>
                <a:ext uri="{FF2B5EF4-FFF2-40B4-BE49-F238E27FC236}">
                  <a16:creationId xmlns:a16="http://schemas.microsoft.com/office/drawing/2014/main" id="{A4F46AE7-7605-4D07-92C4-98A7D9E1F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983" r="37941"/>
            <a:stretch/>
          </p:blipFill>
          <p:spPr>
            <a:xfrm>
              <a:off x="0" y="6176963"/>
              <a:ext cx="5674659" cy="686932"/>
            </a:xfrm>
            <a:prstGeom prst="rect">
              <a:avLst/>
            </a:prstGeom>
          </p:spPr>
        </p:pic>
      </p:grpSp>
      <p:sp>
        <p:nvSpPr>
          <p:cNvPr id="3" name="Content Placeholder 2"/>
          <p:cNvSpPr>
            <a:spLocks noGrp="1"/>
          </p:cNvSpPr>
          <p:nvPr>
            <p:ph sz="half" idx="1" hasCustomPrompt="1"/>
          </p:nvPr>
        </p:nvSpPr>
        <p:spPr>
          <a:xfrm>
            <a:off x="838200" y="1825625"/>
            <a:ext cx="5181600" cy="4351338"/>
          </a:xfrm>
        </p:spPr>
        <p:txBody>
          <a:bodyPr/>
          <a:lstStyle>
            <a:lvl1pPr marL="228600" marR="0" indent="-228600" algn="l" defTabSz="914400" rtl="0" eaLnBrk="1" fontAlgn="auto" latinLnBrk="0" hangingPunct="1">
              <a:lnSpc>
                <a:spcPct val="90000"/>
              </a:lnSpc>
              <a:spcBef>
                <a:spcPts val="1000"/>
              </a:spcBef>
              <a:spcAft>
                <a:spcPts val="0"/>
              </a:spcAft>
              <a:buClr>
                <a:srgbClr val="05897F"/>
              </a:buClr>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911406B-A1CE-4FA7-96CE-49180EB12B09}"/>
              </a:ext>
            </a:extLst>
          </p:cNvPr>
          <p:cNvPicPr>
            <a:picLocks noChangeAspect="1"/>
          </p:cNvPicPr>
          <p:nvPr userDrawn="1"/>
        </p:nvPicPr>
        <p:blipFill rotWithShape="1">
          <a:blip r:embed="rId3"/>
          <a:srcRect l="8307" t="15702" r="6671" b="15023"/>
          <a:stretch/>
        </p:blipFill>
        <p:spPr>
          <a:xfrm>
            <a:off x="9696203" y="136525"/>
            <a:ext cx="2412670" cy="982903"/>
          </a:xfrm>
          <a:prstGeom prst="rect">
            <a:avLst/>
          </a:prstGeom>
        </p:spPr>
      </p:pic>
      <p:sp>
        <p:nvSpPr>
          <p:cNvPr id="12" name="Rectangle 11">
            <a:extLst>
              <a:ext uri="{FF2B5EF4-FFF2-40B4-BE49-F238E27FC236}">
                <a16:creationId xmlns:a16="http://schemas.microsoft.com/office/drawing/2014/main" id="{3D12E998-32CA-4B5E-9DC4-9883C1432EBD}"/>
              </a:ext>
            </a:extLst>
          </p:cNvPr>
          <p:cNvSpPr/>
          <p:nvPr userDrawn="1"/>
        </p:nvSpPr>
        <p:spPr>
          <a:xfrm>
            <a:off x="0" y="0"/>
            <a:ext cx="12192000" cy="136525"/>
          </a:xfrm>
          <a:prstGeom prst="rect">
            <a:avLst/>
          </a:prstGeom>
          <a:solidFill>
            <a:srgbClr val="058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5FF65A62-4BFC-435C-814E-0674D0738E73}"/>
              </a:ext>
            </a:extLst>
          </p:cNvPr>
          <p:cNvSpPr txBox="1">
            <a:spLocks/>
          </p:cNvSpPr>
          <p:nvPr userDrawn="1"/>
        </p:nvSpPr>
        <p:spPr>
          <a:xfrm>
            <a:off x="8324603" y="64246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CFE192-2A2A-E348-A05C-2310A201F25D}" type="slidenum">
              <a:rPr lang="en-US" smtClean="0"/>
              <a:pPr/>
              <a:t>‹#›</a:t>
            </a:fld>
            <a:endParaRPr lang="en-US"/>
          </a:p>
        </p:txBody>
      </p:sp>
      <p:sp>
        <p:nvSpPr>
          <p:cNvPr id="14" name="Title 1">
            <a:extLst>
              <a:ext uri="{FF2B5EF4-FFF2-40B4-BE49-F238E27FC236}">
                <a16:creationId xmlns:a16="http://schemas.microsoft.com/office/drawing/2014/main" id="{6444E17E-C6D0-44C7-A82D-9059FEF42097}"/>
              </a:ext>
            </a:extLst>
          </p:cNvPr>
          <p:cNvSpPr>
            <a:spLocks noGrp="1"/>
          </p:cNvSpPr>
          <p:nvPr>
            <p:ph type="title" hasCustomPrompt="1"/>
          </p:nvPr>
        </p:nvSpPr>
        <p:spPr>
          <a:xfrm>
            <a:off x="0" y="136525"/>
            <a:ext cx="8980714" cy="783770"/>
          </a:xfrm>
        </p:spPr>
        <p:txBody>
          <a:bodyPr/>
          <a:lstStyle>
            <a:lvl1pPr>
              <a:defRPr b="1">
                <a:solidFill>
                  <a:srgbClr val="05897F"/>
                </a:solidFill>
              </a:defRPr>
            </a:lvl1pPr>
          </a:lstStyle>
          <a:p>
            <a:r>
              <a:rPr lang="en-US"/>
              <a:t>TITLE</a:t>
            </a:r>
          </a:p>
        </p:txBody>
      </p:sp>
    </p:spTree>
    <p:extLst>
      <p:ext uri="{BB962C8B-B14F-4D97-AF65-F5344CB8AC3E}">
        <p14:creationId xmlns:p14="http://schemas.microsoft.com/office/powerpoint/2010/main" val="2788461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9EA8AC3B-E7D7-4B49-B3CA-12BE86C835F5}"/>
              </a:ext>
            </a:extLst>
          </p:cNvPr>
          <p:cNvGrpSpPr/>
          <p:nvPr userDrawn="1"/>
        </p:nvGrpSpPr>
        <p:grpSpPr>
          <a:xfrm>
            <a:off x="0" y="5532436"/>
            <a:ext cx="12192000" cy="1331459"/>
            <a:chOff x="0" y="5532436"/>
            <a:chExt cx="12192000" cy="1331459"/>
          </a:xfrm>
        </p:grpSpPr>
        <p:pic>
          <p:nvPicPr>
            <p:cNvPr id="11" name="Picture 10">
              <a:extLst>
                <a:ext uri="{FF2B5EF4-FFF2-40B4-BE49-F238E27FC236}">
                  <a16:creationId xmlns:a16="http://schemas.microsoft.com/office/drawing/2014/main" id="{65220F1E-8BB6-4100-9201-BE700CBC20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0672"/>
            <a:stretch/>
          </p:blipFill>
          <p:spPr>
            <a:xfrm>
              <a:off x="3048000" y="5532436"/>
              <a:ext cx="9144000" cy="1325564"/>
            </a:xfrm>
            <a:prstGeom prst="rect">
              <a:avLst/>
            </a:prstGeom>
          </p:spPr>
        </p:pic>
        <p:pic>
          <p:nvPicPr>
            <p:cNvPr id="12" name="Picture 11">
              <a:extLst>
                <a:ext uri="{FF2B5EF4-FFF2-40B4-BE49-F238E27FC236}">
                  <a16:creationId xmlns:a16="http://schemas.microsoft.com/office/drawing/2014/main" id="{94AEA61D-575F-499D-8591-22072E33F5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983" r="37941"/>
            <a:stretch/>
          </p:blipFill>
          <p:spPr>
            <a:xfrm>
              <a:off x="0" y="6176963"/>
              <a:ext cx="5674659" cy="686932"/>
            </a:xfrm>
            <a:prstGeom prst="rect">
              <a:avLst/>
            </a:prstGeom>
          </p:spPr>
        </p:pic>
      </p:grpSp>
      <p:pic>
        <p:nvPicPr>
          <p:cNvPr id="13" name="Picture 12">
            <a:extLst>
              <a:ext uri="{FF2B5EF4-FFF2-40B4-BE49-F238E27FC236}">
                <a16:creationId xmlns:a16="http://schemas.microsoft.com/office/drawing/2014/main" id="{7507F3DF-8D1E-4164-B150-483C45293DF5}"/>
              </a:ext>
            </a:extLst>
          </p:cNvPr>
          <p:cNvPicPr>
            <a:picLocks noChangeAspect="1"/>
          </p:cNvPicPr>
          <p:nvPr userDrawn="1"/>
        </p:nvPicPr>
        <p:blipFill rotWithShape="1">
          <a:blip r:embed="rId3"/>
          <a:srcRect l="8307" t="15702" r="6671" b="15023"/>
          <a:stretch/>
        </p:blipFill>
        <p:spPr>
          <a:xfrm>
            <a:off x="9696203" y="136525"/>
            <a:ext cx="2412670" cy="982903"/>
          </a:xfrm>
          <a:prstGeom prst="rect">
            <a:avLst/>
          </a:prstGeom>
        </p:spPr>
      </p:pic>
      <p:sp>
        <p:nvSpPr>
          <p:cNvPr id="14" name="Rectangle 13">
            <a:extLst>
              <a:ext uri="{FF2B5EF4-FFF2-40B4-BE49-F238E27FC236}">
                <a16:creationId xmlns:a16="http://schemas.microsoft.com/office/drawing/2014/main" id="{6E8AFD76-6FC7-4490-B98A-B09175A2C167}"/>
              </a:ext>
            </a:extLst>
          </p:cNvPr>
          <p:cNvSpPr/>
          <p:nvPr userDrawn="1"/>
        </p:nvSpPr>
        <p:spPr>
          <a:xfrm>
            <a:off x="0" y="0"/>
            <a:ext cx="12192000" cy="136525"/>
          </a:xfrm>
          <a:prstGeom prst="rect">
            <a:avLst/>
          </a:prstGeom>
          <a:solidFill>
            <a:srgbClr val="058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B8BDD1BC-C6D7-4807-8441-CFA6CFF5C1A4}"/>
              </a:ext>
            </a:extLst>
          </p:cNvPr>
          <p:cNvSpPr txBox="1">
            <a:spLocks/>
          </p:cNvSpPr>
          <p:nvPr userDrawn="1"/>
        </p:nvSpPr>
        <p:spPr>
          <a:xfrm>
            <a:off x="8324603" y="64246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CFE192-2A2A-E348-A05C-2310A201F25D}" type="slidenum">
              <a:rPr lang="en-US" smtClean="0"/>
              <a:pPr/>
              <a:t>‹#›</a:t>
            </a:fld>
            <a:endParaRPr lang="en-US"/>
          </a:p>
        </p:txBody>
      </p:sp>
      <p:sp>
        <p:nvSpPr>
          <p:cNvPr id="16" name="Title 1">
            <a:extLst>
              <a:ext uri="{FF2B5EF4-FFF2-40B4-BE49-F238E27FC236}">
                <a16:creationId xmlns:a16="http://schemas.microsoft.com/office/drawing/2014/main" id="{D960868B-DAFB-49F1-8A09-677CDE0ED406}"/>
              </a:ext>
            </a:extLst>
          </p:cNvPr>
          <p:cNvSpPr>
            <a:spLocks noGrp="1"/>
          </p:cNvSpPr>
          <p:nvPr>
            <p:ph type="title" hasCustomPrompt="1"/>
          </p:nvPr>
        </p:nvSpPr>
        <p:spPr>
          <a:xfrm>
            <a:off x="0" y="136525"/>
            <a:ext cx="8980714" cy="783770"/>
          </a:xfrm>
        </p:spPr>
        <p:txBody>
          <a:bodyPr/>
          <a:lstStyle>
            <a:lvl1pPr>
              <a:defRPr b="1">
                <a:solidFill>
                  <a:srgbClr val="05897F"/>
                </a:solidFill>
              </a:defRPr>
            </a:lvl1pPr>
          </a:lstStyle>
          <a:p>
            <a:r>
              <a:rPr lang="en-US"/>
              <a:t>TITLE</a:t>
            </a:r>
          </a:p>
        </p:txBody>
      </p:sp>
    </p:spTree>
    <p:extLst>
      <p:ext uri="{BB962C8B-B14F-4D97-AF65-F5344CB8AC3E}">
        <p14:creationId xmlns:p14="http://schemas.microsoft.com/office/powerpoint/2010/main" val="3851251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E17202-0FF4-4CC6-A687-A0D79383DC65}"/>
              </a:ext>
            </a:extLst>
          </p:cNvPr>
          <p:cNvGrpSpPr/>
          <p:nvPr userDrawn="1"/>
        </p:nvGrpSpPr>
        <p:grpSpPr>
          <a:xfrm>
            <a:off x="0" y="5532436"/>
            <a:ext cx="12192000" cy="1331459"/>
            <a:chOff x="0" y="5532436"/>
            <a:chExt cx="12192000" cy="1331459"/>
          </a:xfrm>
        </p:grpSpPr>
        <p:pic>
          <p:nvPicPr>
            <p:cNvPr id="10" name="Picture 9">
              <a:extLst>
                <a:ext uri="{FF2B5EF4-FFF2-40B4-BE49-F238E27FC236}">
                  <a16:creationId xmlns:a16="http://schemas.microsoft.com/office/drawing/2014/main" id="{D3D51F15-6F76-4610-B91E-3621FF1038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0672"/>
            <a:stretch/>
          </p:blipFill>
          <p:spPr>
            <a:xfrm>
              <a:off x="3048000" y="5532436"/>
              <a:ext cx="9144000" cy="1325564"/>
            </a:xfrm>
            <a:prstGeom prst="rect">
              <a:avLst/>
            </a:prstGeom>
          </p:spPr>
        </p:pic>
        <p:pic>
          <p:nvPicPr>
            <p:cNvPr id="11" name="Picture 10">
              <a:extLst>
                <a:ext uri="{FF2B5EF4-FFF2-40B4-BE49-F238E27FC236}">
                  <a16:creationId xmlns:a16="http://schemas.microsoft.com/office/drawing/2014/main" id="{4ED2A60A-7117-4F40-8C56-CC3B6F0751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983" r="37941"/>
            <a:stretch/>
          </p:blipFill>
          <p:spPr>
            <a:xfrm>
              <a:off x="0" y="6176963"/>
              <a:ext cx="5674659" cy="686932"/>
            </a:xfrm>
            <a:prstGeom prst="rect">
              <a:avLst/>
            </a:prstGeom>
          </p:spPr>
        </p:pic>
      </p:grpSp>
      <p:sp>
        <p:nvSpPr>
          <p:cNvPr id="2" name="Title 1"/>
          <p:cNvSpPr>
            <a:spLocks noGrp="1"/>
          </p:cNvSpPr>
          <p:nvPr>
            <p:ph type="title"/>
          </p:nvPr>
        </p:nvSpPr>
        <p:spPr>
          <a:xfrm>
            <a:off x="839788" y="1038478"/>
            <a:ext cx="3932237" cy="101892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80A531-2D58-4441-9A50-53DB65DF6DFE}" type="datetime4">
              <a:rPr lang="en-US" smtClean="0"/>
              <a:t>April 12,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FE192-2A2A-E348-A05C-2310A201F25D}" type="slidenum">
              <a:rPr lang="en-US" smtClean="0"/>
              <a:pPr/>
              <a:t>‹#›</a:t>
            </a:fld>
            <a:endParaRPr lang="en-US"/>
          </a:p>
        </p:txBody>
      </p:sp>
      <p:pic>
        <p:nvPicPr>
          <p:cNvPr id="8" name="Picture 7">
            <a:extLst>
              <a:ext uri="{FF2B5EF4-FFF2-40B4-BE49-F238E27FC236}">
                <a16:creationId xmlns:a16="http://schemas.microsoft.com/office/drawing/2014/main" id="{31FDD833-3088-4EB9-BA76-435F5A3D389D}"/>
              </a:ext>
            </a:extLst>
          </p:cNvPr>
          <p:cNvPicPr>
            <a:picLocks noChangeAspect="1"/>
          </p:cNvPicPr>
          <p:nvPr userDrawn="1"/>
        </p:nvPicPr>
        <p:blipFill rotWithShape="1">
          <a:blip r:embed="rId3"/>
          <a:srcRect l="8307" t="15702" r="6671" b="15023"/>
          <a:stretch/>
        </p:blipFill>
        <p:spPr>
          <a:xfrm>
            <a:off x="9696203" y="136525"/>
            <a:ext cx="2412670" cy="982903"/>
          </a:xfrm>
          <a:prstGeom prst="rect">
            <a:avLst/>
          </a:prstGeom>
        </p:spPr>
      </p:pic>
      <p:sp>
        <p:nvSpPr>
          <p:cNvPr id="12" name="Title 1">
            <a:extLst>
              <a:ext uri="{FF2B5EF4-FFF2-40B4-BE49-F238E27FC236}">
                <a16:creationId xmlns:a16="http://schemas.microsoft.com/office/drawing/2014/main" id="{EABD27DE-F1D2-4670-ADA0-945ECCDBDA54}"/>
              </a:ext>
            </a:extLst>
          </p:cNvPr>
          <p:cNvSpPr txBox="1">
            <a:spLocks/>
          </p:cNvSpPr>
          <p:nvPr userDrawn="1"/>
        </p:nvSpPr>
        <p:spPr>
          <a:xfrm>
            <a:off x="83127" y="254709"/>
            <a:ext cx="8980714" cy="783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5897F"/>
                </a:solidFill>
                <a:latin typeface="+mj-lt"/>
                <a:ea typeface="+mj-ea"/>
                <a:cs typeface="+mj-cs"/>
              </a:defRPr>
            </a:lvl1pPr>
          </a:lstStyle>
          <a:p>
            <a:r>
              <a:rPr lang="en-US"/>
              <a:t>TITLE</a:t>
            </a:r>
          </a:p>
        </p:txBody>
      </p:sp>
      <p:sp>
        <p:nvSpPr>
          <p:cNvPr id="13" name="Slide Number Placeholder 5">
            <a:extLst>
              <a:ext uri="{FF2B5EF4-FFF2-40B4-BE49-F238E27FC236}">
                <a16:creationId xmlns:a16="http://schemas.microsoft.com/office/drawing/2014/main" id="{AB276511-3406-4970-A478-189E91926CB1}"/>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CFE192-2A2A-E348-A05C-2310A201F25D}" type="slidenum">
              <a:rPr lang="en-US" smtClean="0"/>
              <a:pPr/>
              <a:t>‹#›</a:t>
            </a:fld>
            <a:endParaRPr lang="en-US"/>
          </a:p>
        </p:txBody>
      </p:sp>
      <p:sp>
        <p:nvSpPr>
          <p:cNvPr id="14" name="Rectangle 13">
            <a:extLst>
              <a:ext uri="{FF2B5EF4-FFF2-40B4-BE49-F238E27FC236}">
                <a16:creationId xmlns:a16="http://schemas.microsoft.com/office/drawing/2014/main" id="{D90BBB43-9A4F-436A-866E-B1C60030DFDD}"/>
              </a:ext>
            </a:extLst>
          </p:cNvPr>
          <p:cNvSpPr/>
          <p:nvPr userDrawn="1"/>
        </p:nvSpPr>
        <p:spPr>
          <a:xfrm>
            <a:off x="0" y="0"/>
            <a:ext cx="12192000" cy="136525"/>
          </a:xfrm>
          <a:prstGeom prst="rect">
            <a:avLst/>
          </a:prstGeom>
          <a:solidFill>
            <a:srgbClr val="058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86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grpSp>
        <p:nvGrpSpPr>
          <p:cNvPr id="13" name="Group 12"/>
          <p:cNvGrpSpPr/>
          <p:nvPr userDrawn="1"/>
        </p:nvGrpSpPr>
        <p:grpSpPr>
          <a:xfrm>
            <a:off x="0" y="0"/>
            <a:ext cx="12192000" cy="6858000"/>
            <a:chOff x="0" y="0"/>
            <a:chExt cx="12192000" cy="6858000"/>
          </a:xfrm>
        </p:grpSpPr>
        <p:sp>
          <p:nvSpPr>
            <p:cNvPr id="7" name="Rectangle 6"/>
            <p:cNvSpPr/>
            <p:nvPr userDrawn="1"/>
          </p:nvSpPr>
          <p:spPr>
            <a:xfrm>
              <a:off x="6239435" y="0"/>
              <a:ext cx="5952565" cy="6858000"/>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sp>
        <p:nvSpPr>
          <p:cNvPr id="9" name="Title 1"/>
          <p:cNvSpPr>
            <a:spLocks noGrp="1"/>
          </p:cNvSpPr>
          <p:nvPr userDrawn="1">
            <p:ph type="title"/>
          </p:nvPr>
        </p:nvSpPr>
        <p:spPr>
          <a:xfrm>
            <a:off x="1035424" y="2608729"/>
            <a:ext cx="10842811" cy="1953746"/>
          </a:xfrm>
        </p:spPr>
        <p:txBody>
          <a:bodyPr anchor="ctr">
            <a:noAutofit/>
          </a:bodyPr>
          <a:lstStyle>
            <a:lvl1pPr>
              <a:defRPr sz="3200" b="1">
                <a:solidFill>
                  <a:schemeClr val="bg1"/>
                </a:solidFill>
              </a:defRPr>
            </a:lvl1pPr>
          </a:lstStyle>
          <a:p>
            <a:r>
              <a:rPr lang="en-US"/>
              <a:t>Click to edit Master title style</a:t>
            </a:r>
          </a:p>
        </p:txBody>
      </p:sp>
      <p:sp>
        <p:nvSpPr>
          <p:cNvPr id="10" name="Text Placeholder 2"/>
          <p:cNvSpPr>
            <a:spLocks noGrp="1"/>
          </p:cNvSpPr>
          <p:nvPr userDrawn="1">
            <p:ph type="body" idx="1"/>
          </p:nvPr>
        </p:nvSpPr>
        <p:spPr>
          <a:xfrm>
            <a:off x="1035424" y="4589463"/>
            <a:ext cx="10842811" cy="1500187"/>
          </a:xfrm>
        </p:spPr>
        <p:txBody>
          <a:bodyPr>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Slide Number Placeholder 5"/>
          <p:cNvSpPr>
            <a:spLocks noGrp="1"/>
          </p:cNvSpPr>
          <p:nvPr userDrawn="1">
            <p:ph type="sldNum" sz="quarter" idx="12"/>
          </p:nvPr>
        </p:nvSpPr>
        <p:spPr>
          <a:xfrm>
            <a:off x="9135035" y="6356350"/>
            <a:ext cx="2743200" cy="365125"/>
          </a:xfrm>
        </p:spPr>
        <p:txBody>
          <a:bodyPr/>
          <a:lstStyle>
            <a:lvl1pPr>
              <a:defRPr sz="1400">
                <a:solidFill>
                  <a:schemeClr val="bg1"/>
                </a:solidFill>
              </a:defRPr>
            </a:lvl1pPr>
          </a:lstStyle>
          <a:p>
            <a:fld id="{C2CFE192-2A2A-E348-A05C-2310A201F25D}" type="slidenum">
              <a:rPr lang="en-US" smtClean="0"/>
              <a:pPr/>
              <a:t>‹#›</a:t>
            </a:fld>
            <a:endParaRPr lang="en-US"/>
          </a:p>
        </p:txBody>
      </p:sp>
    </p:spTree>
    <p:extLst>
      <p:ext uri="{BB962C8B-B14F-4D97-AF65-F5344CB8AC3E}">
        <p14:creationId xmlns:p14="http://schemas.microsoft.com/office/powerpoint/2010/main" val="51985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grpSp>
        <p:nvGrpSpPr>
          <p:cNvPr id="13" name="Group 12"/>
          <p:cNvGrpSpPr/>
          <p:nvPr userDrawn="1"/>
        </p:nvGrpSpPr>
        <p:grpSpPr>
          <a:xfrm>
            <a:off x="0" y="0"/>
            <a:ext cx="12192000" cy="6858000"/>
            <a:chOff x="0" y="0"/>
            <a:chExt cx="12192000" cy="6858000"/>
          </a:xfrm>
        </p:grpSpPr>
        <p:sp>
          <p:nvSpPr>
            <p:cNvPr id="7" name="Rectangle 6"/>
            <p:cNvSpPr/>
            <p:nvPr userDrawn="1"/>
          </p:nvSpPr>
          <p:spPr>
            <a:xfrm>
              <a:off x="6239435" y="0"/>
              <a:ext cx="5952565" cy="6858000"/>
            </a:xfrm>
            <a:prstGeom prst="rect">
              <a:avLst/>
            </a:prstGeom>
            <a:solidFill>
              <a:srgbClr val="FEC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sp>
        <p:nvSpPr>
          <p:cNvPr id="9" name="Title 1"/>
          <p:cNvSpPr>
            <a:spLocks noGrp="1"/>
          </p:cNvSpPr>
          <p:nvPr userDrawn="1">
            <p:ph type="title"/>
          </p:nvPr>
        </p:nvSpPr>
        <p:spPr>
          <a:xfrm>
            <a:off x="1035424" y="2608729"/>
            <a:ext cx="10842811" cy="1953746"/>
          </a:xfrm>
        </p:spPr>
        <p:txBody>
          <a:bodyPr anchor="ctr">
            <a:noAutofit/>
          </a:bodyPr>
          <a:lstStyle>
            <a:lvl1pPr>
              <a:defRPr sz="3200" b="1">
                <a:solidFill>
                  <a:srgbClr val="676767"/>
                </a:solidFill>
              </a:defRPr>
            </a:lvl1pPr>
          </a:lstStyle>
          <a:p>
            <a:r>
              <a:rPr lang="en-US"/>
              <a:t>Click to edit Master title style</a:t>
            </a:r>
          </a:p>
        </p:txBody>
      </p:sp>
      <p:sp>
        <p:nvSpPr>
          <p:cNvPr id="10" name="Text Placeholder 2"/>
          <p:cNvSpPr>
            <a:spLocks noGrp="1"/>
          </p:cNvSpPr>
          <p:nvPr userDrawn="1">
            <p:ph type="body" idx="1"/>
          </p:nvPr>
        </p:nvSpPr>
        <p:spPr>
          <a:xfrm>
            <a:off x="1035424" y="4589463"/>
            <a:ext cx="10842811" cy="1500187"/>
          </a:xfrm>
        </p:spPr>
        <p:txBody>
          <a:bodyPr>
            <a:noAutofit/>
          </a:bodyPr>
          <a:lstStyle>
            <a:lvl1pPr marL="0" indent="0">
              <a:buNone/>
              <a:defRPr sz="1800">
                <a:solidFill>
                  <a:srgbClr val="67676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Slide Number Placeholder 5"/>
          <p:cNvSpPr>
            <a:spLocks noGrp="1"/>
          </p:cNvSpPr>
          <p:nvPr userDrawn="1">
            <p:ph type="sldNum" sz="quarter" idx="12"/>
          </p:nvPr>
        </p:nvSpPr>
        <p:spPr>
          <a:xfrm>
            <a:off x="9135035" y="6356350"/>
            <a:ext cx="2743200" cy="365125"/>
          </a:xfrm>
        </p:spPr>
        <p:txBody>
          <a:bodyPr/>
          <a:lstStyle>
            <a:lvl1pPr>
              <a:defRPr sz="1400">
                <a:solidFill>
                  <a:srgbClr val="676767"/>
                </a:solidFill>
              </a:defRPr>
            </a:lvl1pPr>
          </a:lstStyle>
          <a:p>
            <a:fld id="{C2CFE192-2A2A-E348-A05C-2310A201F25D}" type="slidenum">
              <a:rPr lang="en-US" smtClean="0"/>
              <a:pPr/>
              <a:t>‹#›</a:t>
            </a:fld>
            <a:endParaRPr lang="en-US"/>
          </a:p>
        </p:txBody>
      </p:sp>
    </p:spTree>
    <p:extLst>
      <p:ext uri="{BB962C8B-B14F-4D97-AF65-F5344CB8AC3E}">
        <p14:creationId xmlns:p14="http://schemas.microsoft.com/office/powerpoint/2010/main" val="121477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Divider 1">
    <p:spTree>
      <p:nvGrpSpPr>
        <p:cNvPr id="1" name=""/>
        <p:cNvGrpSpPr/>
        <p:nvPr/>
      </p:nvGrpSpPr>
      <p:grpSpPr>
        <a:xfrm>
          <a:off x="0" y="0"/>
          <a:ext cx="0" cy="0"/>
          <a:chOff x="0" y="0"/>
          <a:chExt cx="0" cy="0"/>
        </a:xfrm>
      </p:grpSpPr>
      <p:grpSp>
        <p:nvGrpSpPr>
          <p:cNvPr id="10" name="Group 9"/>
          <p:cNvGrpSpPr/>
          <p:nvPr userDrawn="1"/>
        </p:nvGrpSpPr>
        <p:grpSpPr>
          <a:xfrm>
            <a:off x="0" y="0"/>
            <a:ext cx="12192000" cy="6858000"/>
            <a:chOff x="0" y="0"/>
            <a:chExt cx="12192000" cy="6858000"/>
          </a:xfrm>
        </p:grpSpPr>
        <p:sp>
          <p:nvSpPr>
            <p:cNvPr id="9" name="Rectangle 8"/>
            <p:cNvSpPr/>
            <p:nvPr userDrawn="1"/>
          </p:nvSpPr>
          <p:spPr>
            <a:xfrm>
              <a:off x="6239435" y="0"/>
              <a:ext cx="5952565" cy="6858000"/>
            </a:xfrm>
            <a:prstGeom prst="rect">
              <a:avLst/>
            </a:prstGeom>
            <a:solidFill>
              <a:srgbClr val="028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sp>
        <p:nvSpPr>
          <p:cNvPr id="2" name="Title 1"/>
          <p:cNvSpPr>
            <a:spLocks noGrp="1"/>
          </p:cNvSpPr>
          <p:nvPr>
            <p:ph type="title"/>
          </p:nvPr>
        </p:nvSpPr>
        <p:spPr>
          <a:xfrm>
            <a:off x="1035424" y="2608729"/>
            <a:ext cx="10842811" cy="1953746"/>
          </a:xfrm>
        </p:spPr>
        <p:txBody>
          <a:bodyPr anchor="ctr">
            <a:noAutofit/>
          </a:bodyPr>
          <a:lstStyle>
            <a:lvl1pPr>
              <a:defRPr sz="3200" b="1">
                <a:solidFill>
                  <a:schemeClr val="bg1"/>
                </a:solidFill>
                <a:latin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1035424" y="4589463"/>
            <a:ext cx="10842811" cy="1500187"/>
          </a:xfrm>
        </p:spPr>
        <p:txBody>
          <a:bodyPr>
            <a:noAutofit/>
          </a:bodyPr>
          <a:lstStyle>
            <a:lvl1pPr marL="0" indent="0">
              <a:buNone/>
              <a:defRPr sz="180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12"/>
          </p:nvPr>
        </p:nvSpPr>
        <p:spPr>
          <a:xfrm>
            <a:off x="9135035" y="6356350"/>
            <a:ext cx="2743200" cy="365125"/>
          </a:xfrm>
        </p:spPr>
        <p:txBody>
          <a:bodyPr/>
          <a:lstStyle>
            <a:lvl1pPr>
              <a:defRPr sz="1400">
                <a:solidFill>
                  <a:schemeClr val="bg1"/>
                </a:solidFill>
                <a:latin typeface="Calibri" panose="020F0502020204030204" pitchFamily="34" charset="0"/>
              </a:defRPr>
            </a:lvl1pPr>
          </a:lstStyle>
          <a:p>
            <a:fld id="{C2CFE192-2A2A-E348-A05C-2310A201F25D}" type="slidenum">
              <a:rPr lang="en-US" smtClean="0">
                <a:solidFill>
                  <a:prstClr val="white"/>
                </a:solidFill>
              </a:rPr>
              <a:pPr/>
              <a:t>‹#›</a:t>
            </a:fld>
            <a:endParaRPr lang="en-US" sz="800">
              <a:solidFill>
                <a:prstClr val="white"/>
              </a:solidFill>
            </a:endParaRPr>
          </a:p>
        </p:txBody>
      </p:sp>
    </p:spTree>
    <p:extLst>
      <p:ext uri="{BB962C8B-B14F-4D97-AF65-F5344CB8AC3E}">
        <p14:creationId xmlns:p14="http://schemas.microsoft.com/office/powerpoint/2010/main" val="294870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6DD8F-DF33-4528-857D-CE40E2CF27A3}" type="datetime4">
              <a:rPr lang="en-US" smtClean="0"/>
              <a:t>April 12, 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418D0-4979-424F-8AF9-5542C52A9860}" type="slidenum">
              <a:rPr lang="en-US" smtClean="0"/>
              <a:pPr/>
              <a:t>‹#›</a:t>
            </a:fld>
            <a:endParaRPr lang="en-US"/>
          </a:p>
        </p:txBody>
      </p:sp>
    </p:spTree>
    <p:extLst>
      <p:ext uri="{BB962C8B-B14F-4D97-AF65-F5344CB8AC3E}">
        <p14:creationId xmlns:p14="http://schemas.microsoft.com/office/powerpoint/2010/main" val="308160137"/>
      </p:ext>
    </p:extLst>
  </p:cSld>
  <p:clrMap bg1="lt1" tx1="dk1" bg2="lt2" tx2="dk2" accent1="accent1" accent2="accent2" accent3="accent3" accent4="accent4" accent5="accent5" accent6="accent6" hlink="hlink" folHlink="folHlink"/>
  <p:sldLayoutIdLst>
    <p:sldLayoutId id="2147483748" r:id="rId1"/>
    <p:sldLayoutId id="2147483660" r:id="rId2"/>
    <p:sldLayoutId id="2147483749" r:id="rId3"/>
    <p:sldLayoutId id="2147483751" r:id="rId4"/>
    <p:sldLayoutId id="2147483752" r:id="rId5"/>
    <p:sldLayoutId id="2147483755" r:id="rId6"/>
    <p:sldLayoutId id="2147483653" r:id="rId7"/>
    <p:sldLayoutId id="2147483652"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lumMod val="65000"/>
                    <a:lumOff val="3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CFE192-2A2A-E348-A05C-2310A201F25D}" type="slidenum">
              <a:rPr kumimoji="0" lang="en-US" sz="8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8163935"/>
      </p:ext>
    </p:extLst>
  </p:cSld>
  <p:clrMap bg1="lt1" tx1="dk1" bg2="lt2" tx2="dk2" accent1="accent1" accent2="accent2" accent3="accent3" accent4="accent4" accent5="accent5" accent6="accent6" hlink="hlink" folHlink="folHlink"/>
  <p:sldLayoutIdLst>
    <p:sldLayoutId id="2147483757" r:id="rId1"/>
  </p:sldLayoutIdLst>
  <p:hf hdr="0" ftr="0" dt="0"/>
  <p:txStyles>
    <p:titleStyle>
      <a:lvl1pPr algn="l" defTabSz="914400" rtl="0" eaLnBrk="1" latinLnBrk="0" hangingPunct="1">
        <a:lnSpc>
          <a:spcPct val="100000"/>
        </a:lnSpc>
        <a:spcBef>
          <a:spcPct val="0"/>
        </a:spcBef>
        <a:buNone/>
        <a:defRPr sz="3200" kern="1200">
          <a:solidFill>
            <a:srgbClr val="02898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a:buChar char="•"/>
        <a:defRPr sz="1800" kern="1200">
          <a:solidFill>
            <a:schemeClr val="tx1">
              <a:lumMod val="65000"/>
              <a:lumOff val="35000"/>
            </a:schemeClr>
          </a:solidFill>
          <a:latin typeface="+mn-lt"/>
          <a:ea typeface="+mn-ea"/>
          <a:cs typeface="+mn-cs"/>
        </a:defRPr>
      </a:lvl1pPr>
      <a:lvl2pPr marL="457200" indent="-228600" algn="l" defTabSz="914400" rtl="0" eaLnBrk="1" latinLnBrk="0" hangingPunct="1">
        <a:lnSpc>
          <a:spcPct val="100000"/>
        </a:lnSpc>
        <a:spcBef>
          <a:spcPts val="500"/>
        </a:spcBef>
        <a:buFont typeface="Arial"/>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lnSpc>
          <a:spcPct val="100000"/>
        </a:lnSpc>
        <a:spcBef>
          <a:spcPts val="500"/>
        </a:spcBef>
        <a:buFont typeface="Arial"/>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lnSpc>
          <a:spcPct val="100000"/>
        </a:lnSpc>
        <a:spcBef>
          <a:spcPts val="500"/>
        </a:spcBef>
        <a:buFont typeface="Arial"/>
        <a:buChar char="•"/>
        <a:defRPr sz="1800" kern="1200">
          <a:solidFill>
            <a:schemeClr val="tx1">
              <a:lumMod val="65000"/>
              <a:lumOff val="35000"/>
            </a:schemeClr>
          </a:solidFill>
          <a:latin typeface="+mn-lt"/>
          <a:ea typeface="+mn-ea"/>
          <a:cs typeface="+mn-cs"/>
        </a:defRPr>
      </a:lvl4pPr>
      <a:lvl5pPr marL="1143000" indent="-228600" algn="l" defTabSz="914400" rtl="0" eaLnBrk="1" latinLnBrk="0" hangingPunct="1">
        <a:lnSpc>
          <a:spcPct val="10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mailto:lbdel@nehi-us.org" TargetMode="External"/><Relationship Id="rId5" Type="http://schemas.openxmlformats.org/officeDocument/2006/relationships/hyperlink" Target="mailto:thubbard@nehi-us.org"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nehi-us.org/events/the-alzheimers-disease-patient-journey-pathways-to-early-stage-screening-and-detection-a-nehi-led-roundtable" TargetMode="External"/><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A5E59E-BFBF-4411-B025-0FEB06E51547}"/>
              </a:ext>
            </a:extLst>
          </p:cNvPr>
          <p:cNvSpPr>
            <a:spLocks noGrp="1"/>
          </p:cNvSpPr>
          <p:nvPr>
            <p:ph type="sldNum" sz="quarter" idx="12"/>
          </p:nvPr>
        </p:nvSpPr>
        <p:spPr/>
        <p:txBody>
          <a:bodyPr/>
          <a:lstStyle/>
          <a:p>
            <a:fld id="{48F63A3B-78C7-47BE-AE5E-E10140E04643}" type="slidenum">
              <a:rPr lang="en-US" smtClean="0"/>
              <a:pPr/>
              <a:t>1</a:t>
            </a:fld>
            <a:endParaRPr lang="en-US"/>
          </a:p>
        </p:txBody>
      </p:sp>
      <p:sp>
        <p:nvSpPr>
          <p:cNvPr id="3" name="Text Placeholder 2">
            <a:extLst>
              <a:ext uri="{FF2B5EF4-FFF2-40B4-BE49-F238E27FC236}">
                <a16:creationId xmlns:a16="http://schemas.microsoft.com/office/drawing/2014/main" id="{2BE72CDB-4A21-40F2-89CC-779F1D7CDA55}"/>
              </a:ext>
            </a:extLst>
          </p:cNvPr>
          <p:cNvSpPr>
            <a:spLocks noGrp="1"/>
          </p:cNvSpPr>
          <p:nvPr>
            <p:ph type="body" sz="quarter" idx="13"/>
          </p:nvPr>
        </p:nvSpPr>
        <p:spPr>
          <a:xfrm>
            <a:off x="1926772" y="3716338"/>
            <a:ext cx="9236096" cy="1009650"/>
          </a:xfrm>
        </p:spPr>
        <p:txBody>
          <a:bodyPr>
            <a:normAutofit fontScale="55000" lnSpcReduction="20000"/>
          </a:bodyPr>
          <a:lstStyle/>
          <a:p>
            <a:r>
              <a:rPr lang="en-US"/>
              <a:t>Understanding Innovation in Screening and Diagnosis of Alzheimer’s Disease and Related Dementias</a:t>
            </a:r>
          </a:p>
        </p:txBody>
      </p:sp>
      <p:sp>
        <p:nvSpPr>
          <p:cNvPr id="4" name="Text Placeholder 3">
            <a:extLst>
              <a:ext uri="{FF2B5EF4-FFF2-40B4-BE49-F238E27FC236}">
                <a16:creationId xmlns:a16="http://schemas.microsoft.com/office/drawing/2014/main" id="{D5D829A5-9841-EF85-DBD4-9C1B7C133704}"/>
              </a:ext>
            </a:extLst>
          </p:cNvPr>
          <p:cNvSpPr>
            <a:spLocks noGrp="1"/>
          </p:cNvSpPr>
          <p:nvPr>
            <p:ph type="body" sz="quarter" idx="14"/>
          </p:nvPr>
        </p:nvSpPr>
        <p:spPr>
          <a:xfrm>
            <a:off x="4049486" y="4876017"/>
            <a:ext cx="7113381" cy="574758"/>
          </a:xfrm>
        </p:spPr>
        <p:txBody>
          <a:bodyPr>
            <a:normAutofit fontScale="92500"/>
          </a:bodyPr>
          <a:lstStyle/>
          <a:p>
            <a:r>
              <a:rPr lang="en-US"/>
              <a:t>Network for Excellence in Health Innovation</a:t>
            </a:r>
          </a:p>
        </p:txBody>
      </p:sp>
      <p:sp>
        <p:nvSpPr>
          <p:cNvPr id="5" name="Text Placeholder 4">
            <a:extLst>
              <a:ext uri="{FF2B5EF4-FFF2-40B4-BE49-F238E27FC236}">
                <a16:creationId xmlns:a16="http://schemas.microsoft.com/office/drawing/2014/main" id="{832493B7-B839-A8E8-C29A-A43E8F25C7D9}"/>
              </a:ext>
            </a:extLst>
          </p:cNvPr>
          <p:cNvSpPr>
            <a:spLocks noGrp="1"/>
          </p:cNvSpPr>
          <p:nvPr>
            <p:ph type="body" sz="quarter" idx="15"/>
          </p:nvPr>
        </p:nvSpPr>
        <p:spPr/>
        <p:txBody>
          <a:bodyPr/>
          <a:lstStyle/>
          <a:p>
            <a:r>
              <a:rPr lang="en-US"/>
              <a:t>April 11, 2024 | 1:00 – 2:30 PM ET</a:t>
            </a:r>
          </a:p>
        </p:txBody>
      </p:sp>
    </p:spTree>
    <p:extLst>
      <p:ext uri="{BB962C8B-B14F-4D97-AF65-F5344CB8AC3E}">
        <p14:creationId xmlns:p14="http://schemas.microsoft.com/office/powerpoint/2010/main" val="1082939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F94237-0536-4DB1-8C95-39E355CED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Light bulbs on a green surface with only one light bulb on">
            <a:extLst>
              <a:ext uri="{FF2B5EF4-FFF2-40B4-BE49-F238E27FC236}">
                <a16:creationId xmlns:a16="http://schemas.microsoft.com/office/drawing/2014/main" id="{A5B2F6A3-8A89-FA24-AB6B-DCFFF015171A}"/>
              </a:ext>
            </a:extLst>
          </p:cNvPr>
          <p:cNvPicPr>
            <a:picLocks noChangeAspect="1"/>
          </p:cNvPicPr>
          <p:nvPr/>
        </p:nvPicPr>
        <p:blipFill>
          <a:blip r:embed="rId3"/>
          <a:srcRect t="7905" b="7905"/>
          <a:stretch/>
        </p:blipFill>
        <p:spPr>
          <a:xfrm>
            <a:off x="20" y="10"/>
            <a:ext cx="12191981" cy="6857989"/>
          </a:xfrm>
          <a:prstGeom prst="rect">
            <a:avLst/>
          </a:prstGeom>
        </p:spPr>
      </p:pic>
      <p:sp>
        <p:nvSpPr>
          <p:cNvPr id="2" name="Title 1">
            <a:extLst>
              <a:ext uri="{FF2B5EF4-FFF2-40B4-BE49-F238E27FC236}">
                <a16:creationId xmlns:a16="http://schemas.microsoft.com/office/drawing/2014/main" id="{C2A65128-42B7-542F-03BE-552A47014D0E}"/>
              </a:ext>
            </a:extLst>
          </p:cNvPr>
          <p:cNvSpPr>
            <a:spLocks noGrp="1"/>
          </p:cNvSpPr>
          <p:nvPr>
            <p:ph type="title"/>
          </p:nvPr>
        </p:nvSpPr>
        <p:spPr>
          <a:xfrm>
            <a:off x="2725218" y="2040564"/>
            <a:ext cx="7160357" cy="4164820"/>
          </a:xfrm>
        </p:spPr>
        <p:txBody>
          <a:bodyPr vert="horz" lIns="91440" tIns="45720" rIns="91440" bIns="45720" rtlCol="0" anchor="b">
            <a:normAutofit/>
          </a:bodyPr>
          <a:lstStyle/>
          <a:p>
            <a:pPr algn="r"/>
            <a:r>
              <a:rPr lang="en-US" sz="8000">
                <a:solidFill>
                  <a:srgbClr val="FFFFFF"/>
                </a:solidFill>
              </a:rPr>
              <a:t>Thank you!</a:t>
            </a:r>
          </a:p>
        </p:txBody>
      </p:sp>
      <p:sp>
        <p:nvSpPr>
          <p:cNvPr id="4" name="Slide Number Placeholder 3">
            <a:extLst>
              <a:ext uri="{FF2B5EF4-FFF2-40B4-BE49-F238E27FC236}">
                <a16:creationId xmlns:a16="http://schemas.microsoft.com/office/drawing/2014/main" id="{6FEC147C-8B6A-1E17-4407-490F075DB6CA}"/>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defRPr/>
            </a:pPr>
            <a:fld id="{C2CFE192-2A2A-E348-A05C-2310A201F25D}" type="slidenum">
              <a:rPr lang="en-US" sz="1200">
                <a:solidFill>
                  <a:srgbClr val="FFFFFF"/>
                </a:solidFill>
                <a:latin typeface="Calibri" panose="020F0502020204030204"/>
              </a:rPr>
              <a:pPr>
                <a:spcAft>
                  <a:spcPts val="600"/>
                </a:spcAft>
                <a:defRPr/>
              </a:pPr>
              <a:t>10</a:t>
            </a:fld>
            <a:endParaRPr lang="en-US" sz="1200">
              <a:solidFill>
                <a:srgbClr val="FFFFFF"/>
              </a:solidFill>
              <a:latin typeface="Calibri" panose="020F0502020204030204"/>
            </a:endParaRPr>
          </a:p>
        </p:txBody>
      </p: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2"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black background with white text&#10;&#10;Description automatically generated">
            <a:extLst>
              <a:ext uri="{FF2B5EF4-FFF2-40B4-BE49-F238E27FC236}">
                <a16:creationId xmlns:a16="http://schemas.microsoft.com/office/drawing/2014/main" id="{9B396A88-FFD4-4FDB-9883-5DFCF715BE47}"/>
              </a:ext>
            </a:extLst>
          </p:cNvPr>
          <p:cNvPicPr>
            <a:picLocks noChangeAspect="1"/>
          </p:cNvPicPr>
          <p:nvPr/>
        </p:nvPicPr>
        <p:blipFill>
          <a:blip r:embed="rId4"/>
          <a:stretch>
            <a:fillRect/>
          </a:stretch>
        </p:blipFill>
        <p:spPr>
          <a:xfrm>
            <a:off x="-188338" y="5629599"/>
            <a:ext cx="2743206" cy="1371603"/>
          </a:xfrm>
          <a:prstGeom prst="rect">
            <a:avLst/>
          </a:prstGeom>
        </p:spPr>
      </p:pic>
      <p:sp>
        <p:nvSpPr>
          <p:cNvPr id="3" name="TextBox 2">
            <a:extLst>
              <a:ext uri="{FF2B5EF4-FFF2-40B4-BE49-F238E27FC236}">
                <a16:creationId xmlns:a16="http://schemas.microsoft.com/office/drawing/2014/main" id="{BAA92840-BCFB-FC79-C630-4C258724A0D5}"/>
              </a:ext>
            </a:extLst>
          </p:cNvPr>
          <p:cNvSpPr txBox="1"/>
          <p:nvPr/>
        </p:nvSpPr>
        <p:spPr>
          <a:xfrm>
            <a:off x="1288026" y="3050294"/>
            <a:ext cx="5320934" cy="1292662"/>
          </a:xfrm>
          <a:prstGeom prst="rect">
            <a:avLst/>
          </a:prstGeom>
          <a:solidFill>
            <a:schemeClr val="bg1"/>
          </a:solidFill>
        </p:spPr>
        <p:txBody>
          <a:bodyPr wrap="square" rtlCol="0">
            <a:spAutoFit/>
          </a:bodyPr>
          <a:lstStyle/>
          <a:p>
            <a:r>
              <a:rPr lang="en-US" sz="2000" b="1"/>
              <a:t>Tom Hubbard, </a:t>
            </a:r>
            <a:r>
              <a:rPr lang="en-US" sz="2000" b="1">
                <a:hlinkClick r:id="rId5"/>
              </a:rPr>
              <a:t>thubbard@nehi-us.org</a:t>
            </a:r>
            <a:endParaRPr lang="en-US" sz="2000" b="1"/>
          </a:p>
          <a:p>
            <a:endParaRPr lang="en-US" sz="2000" b="1"/>
          </a:p>
          <a:p>
            <a:r>
              <a:rPr lang="en-US" sz="2000" b="1"/>
              <a:t>Lauren Bedel, </a:t>
            </a:r>
            <a:r>
              <a:rPr lang="en-US" sz="2000" b="1">
                <a:hlinkClick r:id="rId6"/>
              </a:rPr>
              <a:t>lbedel@nehi-us.org</a:t>
            </a:r>
            <a:endParaRPr lang="en-US" sz="2000" b="1"/>
          </a:p>
          <a:p>
            <a:endParaRPr lang="en-US"/>
          </a:p>
        </p:txBody>
      </p:sp>
    </p:spTree>
    <p:extLst>
      <p:ext uri="{BB962C8B-B14F-4D97-AF65-F5344CB8AC3E}">
        <p14:creationId xmlns:p14="http://schemas.microsoft.com/office/powerpoint/2010/main" val="1907963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2C9EF3-B689-AD88-9B89-0B10C7C0962F}"/>
              </a:ext>
            </a:extLst>
          </p:cNvPr>
          <p:cNvSpPr>
            <a:spLocks noGrp="1"/>
          </p:cNvSpPr>
          <p:nvPr>
            <p:ph type="title"/>
          </p:nvPr>
        </p:nvSpPr>
        <p:spPr>
          <a:xfrm>
            <a:off x="6412091" y="501651"/>
            <a:ext cx="4395340" cy="1716255"/>
          </a:xfrm>
        </p:spPr>
        <p:txBody>
          <a:bodyPr anchor="ctr">
            <a:normAutofit/>
          </a:bodyPr>
          <a:lstStyle/>
          <a:p>
            <a:r>
              <a:rPr lang="en-US"/>
              <a:t>Who we are</a:t>
            </a:r>
          </a:p>
        </p:txBody>
      </p:sp>
      <p:sp>
        <p:nvSpPr>
          <p:cNvPr id="16" name="Rectangle 1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honeycomb, outdoor object, light, tiled&#10;&#10;Description automatically generated">
            <a:extLst>
              <a:ext uri="{FF2B5EF4-FFF2-40B4-BE49-F238E27FC236}">
                <a16:creationId xmlns:a16="http://schemas.microsoft.com/office/drawing/2014/main" id="{6DC9A9AC-D311-F6AB-DF99-F2233EE5EF66}"/>
              </a:ext>
            </a:extLst>
          </p:cNvPr>
          <p:cNvPicPr>
            <a:picLocks noChangeAspect="1"/>
          </p:cNvPicPr>
          <p:nvPr/>
        </p:nvPicPr>
        <p:blipFill rotWithShape="1">
          <a:blip r:embed="rId2"/>
          <a:srcRect b="5145"/>
          <a:stretch/>
        </p:blipFill>
        <p:spPr>
          <a:xfrm>
            <a:off x="468019" y="460548"/>
            <a:ext cx="4835063" cy="5936904"/>
          </a:xfrm>
          <a:prstGeom prst="rect">
            <a:avLst/>
          </a:prstGeom>
        </p:spPr>
      </p:pic>
      <p:sp>
        <p:nvSpPr>
          <p:cNvPr id="8" name="Content Placeholder 7">
            <a:extLst>
              <a:ext uri="{FF2B5EF4-FFF2-40B4-BE49-F238E27FC236}">
                <a16:creationId xmlns:a16="http://schemas.microsoft.com/office/drawing/2014/main" id="{2E28A5BC-30E4-2358-D3A0-BEEBB45DFDFD}"/>
              </a:ext>
            </a:extLst>
          </p:cNvPr>
          <p:cNvSpPr>
            <a:spLocks noGrp="1"/>
          </p:cNvSpPr>
          <p:nvPr>
            <p:ph idx="1"/>
          </p:nvPr>
        </p:nvSpPr>
        <p:spPr>
          <a:xfrm>
            <a:off x="6392583" y="2217906"/>
            <a:ext cx="4878390" cy="4138443"/>
          </a:xfrm>
        </p:spPr>
        <p:txBody>
          <a:bodyPr anchor="t">
            <a:normAutofit/>
          </a:bodyPr>
          <a:lstStyle/>
          <a:p>
            <a:r>
              <a:rPr lang="en-US" sz="1700" b="0" i="0">
                <a:solidFill>
                  <a:schemeClr val="tx1">
                    <a:alpha val="80000"/>
                  </a:schemeClr>
                </a:solidFill>
                <a:effectLst/>
                <a:latin typeface="arial" panose="020B0604020202020204" pitchFamily="34" charset="0"/>
              </a:rPr>
              <a:t>NEHI is a national non-profit, non-partisan organization composed of stakeholders from across key sectors of health and health care</a:t>
            </a:r>
          </a:p>
          <a:p>
            <a:endParaRPr lang="en-US" sz="1700" b="0" i="0">
              <a:solidFill>
                <a:schemeClr val="tx1">
                  <a:alpha val="80000"/>
                </a:schemeClr>
              </a:solidFill>
              <a:effectLst/>
              <a:latin typeface="arial" panose="020B0604020202020204" pitchFamily="34" charset="0"/>
            </a:endParaRPr>
          </a:p>
          <a:p>
            <a:r>
              <a:rPr lang="en-US" sz="1700">
                <a:solidFill>
                  <a:schemeClr val="tx1">
                    <a:alpha val="80000"/>
                  </a:schemeClr>
                </a:solidFill>
                <a:latin typeface="arial" panose="020B0604020202020204" pitchFamily="34" charset="0"/>
              </a:rPr>
              <a:t>T</a:t>
            </a:r>
            <a:r>
              <a:rPr lang="en-US" sz="1700" b="0" i="0">
                <a:solidFill>
                  <a:schemeClr val="tx1">
                    <a:alpha val="80000"/>
                  </a:schemeClr>
                </a:solidFill>
                <a:effectLst/>
                <a:latin typeface="arial" panose="020B0604020202020204" pitchFamily="34" charset="0"/>
              </a:rPr>
              <a:t>hrough interdisciplinary collaboration and with our members’ guidance, we </a:t>
            </a:r>
            <a:r>
              <a:rPr lang="en-US" sz="1700" b="0" i="0" u="none" strike="noStrike">
                <a:solidFill>
                  <a:schemeClr val="tx1">
                    <a:alpha val="80000"/>
                  </a:schemeClr>
                </a:solidFill>
                <a:effectLst/>
                <a:latin typeface="arial" panose="020B0604020202020204" pitchFamily="34" charset="0"/>
              </a:rPr>
              <a:t>research</a:t>
            </a:r>
            <a:r>
              <a:rPr lang="en-US" sz="1700" b="0" i="0">
                <a:solidFill>
                  <a:schemeClr val="tx1">
                    <a:alpha val="80000"/>
                  </a:schemeClr>
                </a:solidFill>
                <a:effectLst/>
                <a:latin typeface="arial" panose="020B0604020202020204" pitchFamily="34" charset="0"/>
              </a:rPr>
              <a:t> and examine complex and timely health care innovation issues from multiple, often divergent, perspectives.</a:t>
            </a:r>
          </a:p>
          <a:p>
            <a:endParaRPr lang="en-US" sz="1700" b="0" i="0">
              <a:solidFill>
                <a:schemeClr val="tx1">
                  <a:alpha val="80000"/>
                </a:schemeClr>
              </a:solidFill>
              <a:effectLst/>
              <a:latin typeface="arial" panose="020B0604020202020204" pitchFamily="34" charset="0"/>
            </a:endParaRPr>
          </a:p>
          <a:p>
            <a:r>
              <a:rPr lang="en-US" sz="1700" b="0" i="0">
                <a:solidFill>
                  <a:schemeClr val="tx1">
                    <a:alpha val="80000"/>
                  </a:schemeClr>
                </a:solidFill>
                <a:effectLst/>
                <a:latin typeface="arial" panose="020B0604020202020204" pitchFamily="34" charset="0"/>
              </a:rPr>
              <a:t>We then address policy and adoption challenges to promote the value of innovative products and processes.</a:t>
            </a:r>
            <a:endParaRPr lang="en-US" sz="1700">
              <a:solidFill>
                <a:schemeClr val="tx1">
                  <a:alpha val="80000"/>
                </a:schemeClr>
              </a:solidFill>
            </a:endParaRPr>
          </a:p>
        </p:txBody>
      </p:sp>
      <p:sp>
        <p:nvSpPr>
          <p:cNvPr id="3" name="Slide Number Placeholder 2">
            <a:extLst>
              <a:ext uri="{FF2B5EF4-FFF2-40B4-BE49-F238E27FC236}">
                <a16:creationId xmlns:a16="http://schemas.microsoft.com/office/drawing/2014/main" id="{032F3378-DC66-8C43-665F-B1A3B1966F9D}"/>
              </a:ext>
            </a:extLst>
          </p:cNvPr>
          <p:cNvSpPr>
            <a:spLocks noGrp="1"/>
          </p:cNvSpPr>
          <p:nvPr>
            <p:ph type="sldNum" sz="quarter" idx="12"/>
          </p:nvPr>
        </p:nvSpPr>
        <p:spPr>
          <a:xfrm>
            <a:off x="8610600" y="6356350"/>
            <a:ext cx="2743200" cy="365125"/>
          </a:xfrm>
        </p:spPr>
        <p:txBody>
          <a:bodyPr>
            <a:normAutofit/>
          </a:bodyPr>
          <a:lstStyle/>
          <a:p>
            <a:pPr>
              <a:spcAft>
                <a:spcPts val="600"/>
              </a:spcAft>
            </a:pPr>
            <a:fld id="{FF45B925-9408-4678-9AEB-393556B98456}" type="slidenum">
              <a:rPr lang="en-US">
                <a:solidFill>
                  <a:schemeClr val="tx1">
                    <a:alpha val="60000"/>
                  </a:schemeClr>
                </a:solidFill>
              </a:rPr>
              <a:pPr>
                <a:spcAft>
                  <a:spcPts val="600"/>
                </a:spcAft>
              </a:pPr>
              <a:t>2</a:t>
            </a:fld>
            <a:endParaRPr lang="en-US">
              <a:solidFill>
                <a:schemeClr val="tx1">
                  <a:alpha val="60000"/>
                </a:schemeClr>
              </a:solidFill>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D4F589A1-4BB0-31EB-96DD-A0AC5AE41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4826" y="41254"/>
            <a:ext cx="2653000" cy="1002355"/>
          </a:xfrm>
          <a:prstGeom prst="rect">
            <a:avLst/>
          </a:prstGeom>
        </p:spPr>
      </p:pic>
    </p:spTree>
    <p:extLst>
      <p:ext uri="{BB962C8B-B14F-4D97-AF65-F5344CB8AC3E}">
        <p14:creationId xmlns:p14="http://schemas.microsoft.com/office/powerpoint/2010/main" val="3224029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F8BB264-ED44-08A4-5F40-A559802F927E}"/>
              </a:ext>
            </a:extLst>
          </p:cNvPr>
          <p:cNvPicPr>
            <a:picLocks noGrp="1" noChangeAspect="1"/>
          </p:cNvPicPr>
          <p:nvPr>
            <p:ph sz="half" idx="2"/>
          </p:nvPr>
        </p:nvPicPr>
        <p:blipFill>
          <a:blip r:embed="rId3"/>
          <a:stretch>
            <a:fillRect/>
          </a:stretch>
        </p:blipFill>
        <p:spPr>
          <a:xfrm>
            <a:off x="763647" y="822960"/>
            <a:ext cx="4000160" cy="5212080"/>
          </a:xfrm>
          <a:ln w="15875">
            <a:noFill/>
          </a:ln>
        </p:spPr>
      </p:pic>
      <p:sp>
        <p:nvSpPr>
          <p:cNvPr id="4" name="Slide Number Placeholder 3">
            <a:extLst>
              <a:ext uri="{FF2B5EF4-FFF2-40B4-BE49-F238E27FC236}">
                <a16:creationId xmlns:a16="http://schemas.microsoft.com/office/drawing/2014/main" id="{C7B70D0C-C861-EECF-0E59-881A50D60E36}"/>
              </a:ext>
            </a:extLst>
          </p:cNvPr>
          <p:cNvSpPr>
            <a:spLocks noGrp="1"/>
          </p:cNvSpPr>
          <p:nvPr>
            <p:ph type="sldNum" sz="quarter" idx="4294967295"/>
          </p:nvPr>
        </p:nvSpPr>
        <p:spPr>
          <a:xfrm>
            <a:off x="9448800" y="6356350"/>
            <a:ext cx="2743200" cy="365125"/>
          </a:xfrm>
        </p:spPr>
        <p:txBody>
          <a:bodyPr/>
          <a:lstStyle/>
          <a:p>
            <a:fld id="{C2CFE192-2A2A-E348-A05C-2310A201F25D}" type="slidenum">
              <a:rPr lang="en-US" smtClean="0"/>
              <a:pPr/>
              <a:t>3</a:t>
            </a:fld>
            <a:endParaRPr lang="en-US"/>
          </a:p>
        </p:txBody>
      </p:sp>
      <p:pic>
        <p:nvPicPr>
          <p:cNvPr id="16" name="Picture 15">
            <a:extLst>
              <a:ext uri="{FF2B5EF4-FFF2-40B4-BE49-F238E27FC236}">
                <a16:creationId xmlns:a16="http://schemas.microsoft.com/office/drawing/2014/main" id="{0042C55F-F062-FC07-5A66-64901CD4B701}"/>
              </a:ext>
            </a:extLst>
          </p:cNvPr>
          <p:cNvPicPr>
            <a:picLocks noChangeAspect="1"/>
          </p:cNvPicPr>
          <p:nvPr/>
        </p:nvPicPr>
        <p:blipFill>
          <a:blip r:embed="rId4"/>
          <a:stretch>
            <a:fillRect/>
          </a:stretch>
        </p:blipFill>
        <p:spPr>
          <a:xfrm>
            <a:off x="7097871" y="1399651"/>
            <a:ext cx="2472982" cy="734237"/>
          </a:xfrm>
          <a:prstGeom prst="rect">
            <a:avLst/>
          </a:prstGeom>
        </p:spPr>
      </p:pic>
      <p:pic>
        <p:nvPicPr>
          <p:cNvPr id="18" name="Picture 17">
            <a:extLst>
              <a:ext uri="{FF2B5EF4-FFF2-40B4-BE49-F238E27FC236}">
                <a16:creationId xmlns:a16="http://schemas.microsoft.com/office/drawing/2014/main" id="{861A697A-1670-C9D7-544D-2A1698C2E612}"/>
              </a:ext>
            </a:extLst>
          </p:cNvPr>
          <p:cNvPicPr>
            <a:picLocks noChangeAspect="1"/>
          </p:cNvPicPr>
          <p:nvPr/>
        </p:nvPicPr>
        <p:blipFill>
          <a:blip r:embed="rId5"/>
          <a:stretch>
            <a:fillRect/>
          </a:stretch>
        </p:blipFill>
        <p:spPr>
          <a:xfrm>
            <a:off x="5240371" y="2432062"/>
            <a:ext cx="6187982" cy="3108960"/>
          </a:xfrm>
          <a:prstGeom prst="rect">
            <a:avLst/>
          </a:prstGeom>
          <a:ln w="19050">
            <a:solidFill>
              <a:schemeClr val="accent1"/>
            </a:solidFill>
          </a:ln>
        </p:spPr>
      </p:pic>
    </p:spTree>
    <p:extLst>
      <p:ext uri="{BB962C8B-B14F-4D97-AF65-F5344CB8AC3E}">
        <p14:creationId xmlns:p14="http://schemas.microsoft.com/office/powerpoint/2010/main" val="178741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029C6-F8C0-654A-FD98-02E992B6897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Key Points </a:t>
            </a:r>
          </a:p>
        </p:txBody>
      </p:sp>
      <p:sp>
        <p:nvSpPr>
          <p:cNvPr id="3" name="Content Placeholder 2">
            <a:extLst>
              <a:ext uri="{FF2B5EF4-FFF2-40B4-BE49-F238E27FC236}">
                <a16:creationId xmlns:a16="http://schemas.microsoft.com/office/drawing/2014/main" id="{61DE84EE-2CF5-BD82-1705-D93AD2B8170B}"/>
              </a:ext>
            </a:extLst>
          </p:cNvPr>
          <p:cNvSpPr>
            <a:spLocks noGrp="1"/>
          </p:cNvSpPr>
          <p:nvPr>
            <p:ph idx="1"/>
          </p:nvPr>
        </p:nvSpPr>
        <p:spPr>
          <a:xfrm>
            <a:off x="4810259" y="649480"/>
            <a:ext cx="6555347" cy="5546047"/>
          </a:xfrm>
        </p:spPr>
        <p:txBody>
          <a:bodyPr anchor="ctr">
            <a:normAutofit/>
          </a:bodyPr>
          <a:lstStyle/>
          <a:p>
            <a:r>
              <a:rPr lang="en-US" sz="2000"/>
              <a:t>A new era in Alzheimer’s disease care has begun </a:t>
            </a:r>
          </a:p>
          <a:p>
            <a:endParaRPr lang="en-US" sz="2000"/>
          </a:p>
          <a:p>
            <a:r>
              <a:rPr lang="en-US" sz="2000"/>
              <a:t>The health care system will now face the challenge of gaining capability for accurate and cost-effective testing for Alzheimer’s disease – at greater scale </a:t>
            </a:r>
          </a:p>
          <a:p>
            <a:endParaRPr lang="en-US" sz="2000"/>
          </a:p>
          <a:p>
            <a:r>
              <a:rPr lang="en-US" sz="2000"/>
              <a:t>The first step includes overcoming barriers to uptake of cerebrospinal fluid (CSF) analysis and PET imaging </a:t>
            </a:r>
          </a:p>
          <a:p>
            <a:endParaRPr lang="en-US" sz="2000"/>
          </a:p>
          <a:p>
            <a:r>
              <a:rPr lang="en-US" sz="2000"/>
              <a:t>Expanding the toolbox for screening and assessment of Mild Cognitive Impairment, dementia, Alzheimer’s, and other neurodegenerative conditions will be essential </a:t>
            </a:r>
          </a:p>
          <a:p>
            <a:endParaRPr lang="en-US" sz="2000"/>
          </a:p>
          <a:p>
            <a:r>
              <a:rPr lang="en-US" sz="2000"/>
              <a:t>The ideal goal is “right test, right time, right patient” – a paradigm shift in dementia screening and care </a:t>
            </a:r>
          </a:p>
        </p:txBody>
      </p:sp>
      <p:sp>
        <p:nvSpPr>
          <p:cNvPr id="4" name="Slide Number Placeholder 3">
            <a:extLst>
              <a:ext uri="{FF2B5EF4-FFF2-40B4-BE49-F238E27FC236}">
                <a16:creationId xmlns:a16="http://schemas.microsoft.com/office/drawing/2014/main" id="{C89D93B9-1593-EDE0-34A5-0ED2AF48B34B}"/>
              </a:ext>
            </a:extLst>
          </p:cNvPr>
          <p:cNvSpPr>
            <a:spLocks noGrp="1"/>
          </p:cNvSpPr>
          <p:nvPr>
            <p:ph type="sldNum" sz="quarter" idx="12"/>
          </p:nvPr>
        </p:nvSpPr>
        <p:spPr>
          <a:xfrm>
            <a:off x="11704320" y="6455664"/>
            <a:ext cx="448056" cy="365125"/>
          </a:xfrm>
        </p:spPr>
        <p:txBody>
          <a:bodyPr>
            <a:normAutofit/>
          </a:bodyPr>
          <a:lstStyle/>
          <a:p>
            <a:pPr>
              <a:spcAft>
                <a:spcPts val="600"/>
              </a:spcAft>
            </a:pPr>
            <a:fld id="{C2CFE192-2A2A-E348-A05C-2310A201F25D}" type="slidenum">
              <a:rPr lang="en-US" sz="1100">
                <a:solidFill>
                  <a:schemeClr val="tx1">
                    <a:lumMod val="50000"/>
                    <a:lumOff val="50000"/>
                  </a:schemeClr>
                </a:solidFill>
              </a:rPr>
              <a:pPr>
                <a:spcAft>
                  <a:spcPts val="600"/>
                </a:spcAft>
              </a:pPr>
              <a:t>4</a:t>
            </a:fld>
            <a:endParaRPr lang="en-US" sz="1100">
              <a:solidFill>
                <a:schemeClr val="tx1">
                  <a:lumMod val="50000"/>
                  <a:lumOff val="50000"/>
                </a:schemeClr>
              </a:solidFill>
            </a:endParaRPr>
          </a:p>
        </p:txBody>
      </p:sp>
      <p:pic>
        <p:nvPicPr>
          <p:cNvPr id="5" name="Picture 4" descr="A black background with white text&#10;&#10;Description automatically generated">
            <a:extLst>
              <a:ext uri="{FF2B5EF4-FFF2-40B4-BE49-F238E27FC236}">
                <a16:creationId xmlns:a16="http://schemas.microsoft.com/office/drawing/2014/main" id="{3BAAB1C5-59D7-D913-8528-885DBF8D08D7}"/>
              </a:ext>
            </a:extLst>
          </p:cNvPr>
          <p:cNvPicPr>
            <a:picLocks noChangeAspect="1"/>
          </p:cNvPicPr>
          <p:nvPr/>
        </p:nvPicPr>
        <p:blipFill>
          <a:blip r:embed="rId2"/>
          <a:stretch>
            <a:fillRect/>
          </a:stretch>
        </p:blipFill>
        <p:spPr>
          <a:xfrm>
            <a:off x="-213835" y="-184552"/>
            <a:ext cx="2743206" cy="1371603"/>
          </a:xfrm>
          <a:prstGeom prst="rect">
            <a:avLst/>
          </a:prstGeom>
        </p:spPr>
      </p:pic>
    </p:spTree>
    <p:extLst>
      <p:ext uri="{BB962C8B-B14F-4D97-AF65-F5344CB8AC3E}">
        <p14:creationId xmlns:p14="http://schemas.microsoft.com/office/powerpoint/2010/main" val="199889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a:extLst>
              <a:ext uri="{FF2B5EF4-FFF2-40B4-BE49-F238E27FC236}">
                <a16:creationId xmlns:a16="http://schemas.microsoft.com/office/drawing/2014/main" id="{2E2FF4F3-4214-9504-88CB-61CA22A56A76}"/>
              </a:ext>
            </a:extLst>
          </p:cNvPr>
          <p:cNvGraphicFramePr>
            <a:graphicFrameLocks noGrp="1"/>
          </p:cNvGraphicFramePr>
          <p:nvPr>
            <p:ph sz="half" idx="1"/>
            <p:extLst>
              <p:ext uri="{D42A27DB-BD31-4B8C-83A1-F6EECF244321}">
                <p14:modId xmlns:p14="http://schemas.microsoft.com/office/powerpoint/2010/main" val="161227943"/>
              </p:ext>
            </p:extLst>
          </p:nvPr>
        </p:nvGraphicFramePr>
        <p:xfrm>
          <a:off x="581438" y="1465192"/>
          <a:ext cx="11029123" cy="5073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352052F-013B-9AD6-328C-B513A932C78C}"/>
              </a:ext>
            </a:extLst>
          </p:cNvPr>
          <p:cNvSpPr>
            <a:spLocks noGrp="1"/>
          </p:cNvSpPr>
          <p:nvPr>
            <p:ph type="title"/>
          </p:nvPr>
        </p:nvSpPr>
        <p:spPr/>
        <p:txBody>
          <a:bodyPr/>
          <a:lstStyle/>
          <a:p>
            <a:r>
              <a:rPr lang="en-US"/>
              <a:t>Innovations on parallel tracks </a:t>
            </a:r>
          </a:p>
        </p:txBody>
      </p:sp>
      <p:sp>
        <p:nvSpPr>
          <p:cNvPr id="3" name="TextBox 2">
            <a:extLst>
              <a:ext uri="{FF2B5EF4-FFF2-40B4-BE49-F238E27FC236}">
                <a16:creationId xmlns:a16="http://schemas.microsoft.com/office/drawing/2014/main" id="{E3CE6AB9-571B-54F7-C23D-5F6A659EA6EF}"/>
              </a:ext>
            </a:extLst>
          </p:cNvPr>
          <p:cNvSpPr txBox="1"/>
          <p:nvPr/>
        </p:nvSpPr>
        <p:spPr>
          <a:xfrm>
            <a:off x="838199" y="3332643"/>
            <a:ext cx="10515600" cy="584775"/>
          </a:xfrm>
          <a:prstGeom prst="rect">
            <a:avLst/>
          </a:prstGeom>
          <a:solidFill>
            <a:schemeClr val="accent6">
              <a:lumMod val="40000"/>
              <a:lumOff val="60000"/>
            </a:schemeClr>
          </a:solidFill>
        </p:spPr>
        <p:txBody>
          <a:bodyPr wrap="square" rtlCol="0">
            <a:spAutoFit/>
          </a:bodyPr>
          <a:lstStyle/>
          <a:p>
            <a:pPr algn="ctr"/>
            <a:r>
              <a:rPr lang="en-US" sz="3200"/>
              <a:t>AI-enabled analysis of multiple, integrated data sources </a:t>
            </a:r>
          </a:p>
        </p:txBody>
      </p:sp>
    </p:spTree>
    <p:extLst>
      <p:ext uri="{BB962C8B-B14F-4D97-AF65-F5344CB8AC3E}">
        <p14:creationId xmlns:p14="http://schemas.microsoft.com/office/powerpoint/2010/main" val="402020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7E97-FB17-9DCE-D043-1A2B37571087}"/>
              </a:ext>
            </a:extLst>
          </p:cNvPr>
          <p:cNvSpPr>
            <a:spLocks noGrp="1"/>
          </p:cNvSpPr>
          <p:nvPr>
            <p:ph type="title"/>
          </p:nvPr>
        </p:nvSpPr>
        <p:spPr>
          <a:xfrm>
            <a:off x="5527040" y="1085113"/>
            <a:ext cx="5444382" cy="611607"/>
          </a:xfrm>
        </p:spPr>
        <p:txBody>
          <a:bodyPr anchor="t">
            <a:normAutofit/>
          </a:bodyPr>
          <a:lstStyle/>
          <a:p>
            <a:r>
              <a:rPr lang="en-US" sz="3200"/>
              <a:t>Implications </a:t>
            </a:r>
          </a:p>
        </p:txBody>
      </p:sp>
      <p:pic>
        <p:nvPicPr>
          <p:cNvPr id="6" name="Picture 5" descr="Desk with stethoscope and computer keyboard">
            <a:extLst>
              <a:ext uri="{FF2B5EF4-FFF2-40B4-BE49-F238E27FC236}">
                <a16:creationId xmlns:a16="http://schemas.microsoft.com/office/drawing/2014/main" id="{FC83EC62-254C-F216-34B2-E2803BB8812C}"/>
              </a:ext>
            </a:extLst>
          </p:cNvPr>
          <p:cNvPicPr>
            <a:picLocks noChangeAspect="1"/>
          </p:cNvPicPr>
          <p:nvPr/>
        </p:nvPicPr>
        <p:blipFill rotWithShape="1">
          <a:blip r:embed="rId2"/>
          <a:srcRect l="49863" r="-1" b="-1"/>
          <a:stretch/>
        </p:blipFill>
        <p:spPr>
          <a:xfrm>
            <a:off x="-1" y="10"/>
            <a:ext cx="5151179" cy="68579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14E359-1B32-78DB-0412-D7C15494CFB6}"/>
              </a:ext>
            </a:extLst>
          </p:cNvPr>
          <p:cNvSpPr>
            <a:spLocks noGrp="1"/>
          </p:cNvSpPr>
          <p:nvPr>
            <p:ph idx="1"/>
          </p:nvPr>
        </p:nvSpPr>
        <p:spPr>
          <a:xfrm>
            <a:off x="5527040" y="1910686"/>
            <a:ext cx="6299200" cy="4672994"/>
          </a:xfrm>
        </p:spPr>
        <p:txBody>
          <a:bodyPr>
            <a:noAutofit/>
          </a:bodyPr>
          <a:lstStyle/>
          <a:p>
            <a:r>
              <a:rPr lang="en-US" sz="1800"/>
              <a:t>Ongoing challenge of overcoming barriers to patient access to screening, assessment, CSF and PET imaging when appropriate  </a:t>
            </a:r>
          </a:p>
          <a:p>
            <a:pPr lvl="1"/>
            <a:r>
              <a:rPr lang="en-US" sz="1800"/>
              <a:t>Stresses on primary care </a:t>
            </a:r>
          </a:p>
          <a:p>
            <a:pPr lvl="1"/>
            <a:r>
              <a:rPr lang="en-US" sz="1800"/>
              <a:t>“Neurology deserts” throughout the country </a:t>
            </a:r>
          </a:p>
          <a:p>
            <a:pPr lvl="1"/>
            <a:r>
              <a:rPr lang="en-US" sz="1800"/>
              <a:t>Significant racial/ethnic, urban/rural disparities </a:t>
            </a:r>
          </a:p>
          <a:p>
            <a:pPr lvl="2"/>
            <a:r>
              <a:rPr lang="en-US" sz="1800"/>
              <a:t>Medicare coverage of PET for amyloid detection now expanded but policy is set at the regional level </a:t>
            </a:r>
          </a:p>
          <a:p>
            <a:pPr lvl="2"/>
            <a:endParaRPr lang="en-US" sz="1800"/>
          </a:p>
          <a:p>
            <a:r>
              <a:rPr lang="en-US" sz="1800"/>
              <a:t>Integrating minimally or non-intrusive testing into primary care and other frontline sites of service </a:t>
            </a:r>
          </a:p>
          <a:p>
            <a:endParaRPr lang="en-US" sz="1800"/>
          </a:p>
          <a:p>
            <a:r>
              <a:rPr lang="en-US" sz="1800"/>
              <a:t>Over time: Determining reasonable guidelines, policy, and support for detection of “Stage 1” disease </a:t>
            </a:r>
          </a:p>
          <a:p>
            <a:pPr lvl="1"/>
            <a:r>
              <a:rPr lang="en-US" sz="1800"/>
              <a:t>Pre-symptomatic detection of Alzheimer’s and other neurodegenerative diseases</a:t>
            </a:r>
          </a:p>
        </p:txBody>
      </p:sp>
      <p:sp>
        <p:nvSpPr>
          <p:cNvPr id="4" name="Slide Number Placeholder 3">
            <a:extLst>
              <a:ext uri="{FF2B5EF4-FFF2-40B4-BE49-F238E27FC236}">
                <a16:creationId xmlns:a16="http://schemas.microsoft.com/office/drawing/2014/main" id="{EF317937-0AE5-6274-F805-BE93FF51DCC9}"/>
              </a:ext>
            </a:extLst>
          </p:cNvPr>
          <p:cNvSpPr>
            <a:spLocks noGrp="1"/>
          </p:cNvSpPr>
          <p:nvPr>
            <p:ph type="sldNum" sz="quarter" idx="12"/>
          </p:nvPr>
        </p:nvSpPr>
        <p:spPr>
          <a:xfrm>
            <a:off x="8610600" y="6356350"/>
            <a:ext cx="2743200" cy="365125"/>
          </a:xfrm>
        </p:spPr>
        <p:txBody>
          <a:bodyPr>
            <a:normAutofit/>
          </a:bodyPr>
          <a:lstStyle/>
          <a:p>
            <a:pPr>
              <a:spcAft>
                <a:spcPts val="600"/>
              </a:spcAft>
            </a:pPr>
            <a:fld id="{C2CFE192-2A2A-E348-A05C-2310A201F25D}" type="slidenum">
              <a:rPr lang="en-US">
                <a:solidFill>
                  <a:schemeClr val="tx1">
                    <a:lumMod val="50000"/>
                    <a:lumOff val="50000"/>
                  </a:schemeClr>
                </a:solidFill>
              </a:rPr>
              <a:pPr>
                <a:spcAft>
                  <a:spcPts val="600"/>
                </a:spcAft>
              </a:pPr>
              <a:t>6</a:t>
            </a:fld>
            <a:endParaRPr lang="en-US">
              <a:solidFill>
                <a:schemeClr val="tx1">
                  <a:lumMod val="50000"/>
                  <a:lumOff val="50000"/>
                </a:schemeClr>
              </a:solidFill>
            </a:endParaRPr>
          </a:p>
        </p:txBody>
      </p:sp>
    </p:spTree>
    <p:extLst>
      <p:ext uri="{BB962C8B-B14F-4D97-AF65-F5344CB8AC3E}">
        <p14:creationId xmlns:p14="http://schemas.microsoft.com/office/powerpoint/2010/main" val="3422070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A11688B-0A27-4E86-8D55-76F71ADF2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84A868B-654E-447C-8D9C-0F9328308C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4E43F5E5-7E34-4029-B18F-CAED02086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59931FA-11DF-4781-8AAD-FEE88674F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40F88E6C-5782-452A-8C4F-9D2C2EAC8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3" cy="314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6D0CDB7F-28E9-4D88-7620-FDCE737EE1D0}"/>
              </a:ext>
            </a:extLst>
          </p:cNvPr>
          <p:cNvSpPr>
            <a:spLocks noGrp="1"/>
          </p:cNvSpPr>
          <p:nvPr>
            <p:ph type="title"/>
          </p:nvPr>
        </p:nvSpPr>
        <p:spPr>
          <a:xfrm>
            <a:off x="550864" y="365125"/>
            <a:ext cx="11090274" cy="1325563"/>
          </a:xfrm>
        </p:spPr>
        <p:txBody>
          <a:bodyPr>
            <a:normAutofit/>
          </a:bodyPr>
          <a:lstStyle/>
          <a:p>
            <a:r>
              <a:rPr lang="en-US" sz="4000"/>
              <a:t>Thank you to our panelists for participating in our discussion today</a:t>
            </a:r>
          </a:p>
        </p:txBody>
      </p:sp>
      <p:sp>
        <p:nvSpPr>
          <p:cNvPr id="16" name="Oval 15">
            <a:extLst>
              <a:ext uri="{FF2B5EF4-FFF2-40B4-BE49-F238E27FC236}">
                <a16:creationId xmlns:a16="http://schemas.microsoft.com/office/drawing/2014/main" id="{F9B4EF33-E392-2D74-91E2-631098715451}"/>
              </a:ext>
            </a:extLst>
          </p:cNvPr>
          <p:cNvSpPr/>
          <p:nvPr/>
        </p:nvSpPr>
        <p:spPr>
          <a:xfrm>
            <a:off x="4695788" y="2133600"/>
            <a:ext cx="2515399" cy="2540812"/>
          </a:xfrm>
          <a:prstGeom prst="ellipse">
            <a:avLst/>
          </a:prstGeom>
          <a:solidFill>
            <a:schemeClr val="accent1"/>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7A5FEA-7045-2E21-1B02-78259C2261B9}"/>
              </a:ext>
            </a:extLst>
          </p:cNvPr>
          <p:cNvSpPr/>
          <p:nvPr/>
        </p:nvSpPr>
        <p:spPr>
          <a:xfrm>
            <a:off x="8045353" y="2133600"/>
            <a:ext cx="2515399" cy="2540812"/>
          </a:xfrm>
          <a:prstGeom prst="ellipse">
            <a:avLst/>
          </a:prstGeom>
          <a:solidFill>
            <a:schemeClr val="tx2"/>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2E2F957-1C4A-539B-C611-C2DB40C53961}"/>
              </a:ext>
            </a:extLst>
          </p:cNvPr>
          <p:cNvSpPr/>
          <p:nvPr/>
        </p:nvSpPr>
        <p:spPr>
          <a:xfrm>
            <a:off x="1332502" y="2133600"/>
            <a:ext cx="2515399" cy="2540812"/>
          </a:xfrm>
          <a:prstGeom prst="ellipse">
            <a:avLst/>
          </a:prstGeom>
          <a:solidFill>
            <a:schemeClr val="tx2"/>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70F310B-5A2B-F444-CB55-7D3A74C8C647}"/>
              </a:ext>
            </a:extLst>
          </p:cNvPr>
          <p:cNvSpPr>
            <a:spLocks/>
          </p:cNvSpPr>
          <p:nvPr/>
        </p:nvSpPr>
        <p:spPr>
          <a:xfrm>
            <a:off x="9600617" y="6340691"/>
            <a:ext cx="2286726" cy="304368"/>
          </a:xfrm>
          <a:prstGeom prst="rect">
            <a:avLst/>
          </a:prstGeom>
        </p:spPr>
        <p:txBody>
          <a:bodyPr/>
          <a:lstStyle/>
          <a:p>
            <a:pPr algn="r" defTabSz="758952">
              <a:spcAft>
                <a:spcPts val="600"/>
              </a:spcAft>
            </a:pPr>
            <a:fld id="{C2CFE192-2A2A-E348-A05C-2310A201F25D}" type="slidenum">
              <a:rPr lang="en-US" sz="1494" kern="1200">
                <a:solidFill>
                  <a:schemeClr val="tx1"/>
                </a:solidFill>
                <a:latin typeface="+mn-lt"/>
                <a:ea typeface="+mn-ea"/>
                <a:cs typeface="+mn-cs"/>
              </a:rPr>
              <a:pPr algn="r" defTabSz="758952">
                <a:spcAft>
                  <a:spcPts val="600"/>
                </a:spcAft>
              </a:pPr>
              <a:t>7</a:t>
            </a:fld>
            <a:endParaRPr lang="en-US"/>
          </a:p>
        </p:txBody>
      </p:sp>
      <p:pic>
        <p:nvPicPr>
          <p:cNvPr id="6" name="Picture 5" descr="A person in a suit and tie&#10;&#10;Description automatically generated">
            <a:extLst>
              <a:ext uri="{FF2B5EF4-FFF2-40B4-BE49-F238E27FC236}">
                <a16:creationId xmlns:a16="http://schemas.microsoft.com/office/drawing/2014/main" id="{0B34AB19-7367-4C00-D5AB-1759C45F78E0}"/>
              </a:ext>
            </a:extLst>
          </p:cNvPr>
          <p:cNvPicPr>
            <a:picLocks noChangeAspect="1"/>
          </p:cNvPicPr>
          <p:nvPr/>
        </p:nvPicPr>
        <p:blipFill rotWithShape="1">
          <a:blip r:embed="rId2"/>
          <a:srcRect b="32660"/>
          <a:stretch/>
        </p:blipFill>
        <p:spPr>
          <a:xfrm>
            <a:off x="1483817" y="2271023"/>
            <a:ext cx="2515399" cy="2540812"/>
          </a:xfrm>
          <a:prstGeom prst="flowChartConnector">
            <a:avLst/>
          </a:prstGeom>
        </p:spPr>
      </p:pic>
      <p:pic>
        <p:nvPicPr>
          <p:cNvPr id="8" name="Picture 7" descr="A person in a suit and tie&#10;&#10;Description automatically generated">
            <a:extLst>
              <a:ext uri="{FF2B5EF4-FFF2-40B4-BE49-F238E27FC236}">
                <a16:creationId xmlns:a16="http://schemas.microsoft.com/office/drawing/2014/main" id="{989A764E-3B20-7AF6-A6BB-5B94206F0C53}"/>
              </a:ext>
            </a:extLst>
          </p:cNvPr>
          <p:cNvPicPr>
            <a:picLocks noChangeAspect="1"/>
          </p:cNvPicPr>
          <p:nvPr/>
        </p:nvPicPr>
        <p:blipFill rotWithShape="1">
          <a:blip r:embed="rId3"/>
          <a:srcRect b="27872"/>
          <a:stretch/>
        </p:blipFill>
        <p:spPr>
          <a:xfrm>
            <a:off x="4833382" y="2271023"/>
            <a:ext cx="2515399" cy="2540812"/>
          </a:xfrm>
          <a:prstGeom prst="flowChartConnector">
            <a:avLst/>
          </a:prstGeom>
        </p:spPr>
      </p:pic>
      <p:pic>
        <p:nvPicPr>
          <p:cNvPr id="10" name="Picture 9" descr="A person with a beard smiling&#10;&#10;Description automatically generated">
            <a:extLst>
              <a:ext uri="{FF2B5EF4-FFF2-40B4-BE49-F238E27FC236}">
                <a16:creationId xmlns:a16="http://schemas.microsoft.com/office/drawing/2014/main" id="{7A9DBA2F-E71E-5332-43AF-226C0AD031FF}"/>
              </a:ext>
            </a:extLst>
          </p:cNvPr>
          <p:cNvPicPr>
            <a:picLocks noChangeAspect="1"/>
          </p:cNvPicPr>
          <p:nvPr/>
        </p:nvPicPr>
        <p:blipFill>
          <a:blip r:embed="rId4"/>
          <a:stretch>
            <a:fillRect/>
          </a:stretch>
        </p:blipFill>
        <p:spPr>
          <a:xfrm>
            <a:off x="8182946" y="2271023"/>
            <a:ext cx="2540812" cy="2540812"/>
          </a:xfrm>
          <a:prstGeom prst="rect">
            <a:avLst/>
          </a:prstGeom>
        </p:spPr>
      </p:pic>
      <p:sp>
        <p:nvSpPr>
          <p:cNvPr id="11" name="TextBox 10">
            <a:extLst>
              <a:ext uri="{FF2B5EF4-FFF2-40B4-BE49-F238E27FC236}">
                <a16:creationId xmlns:a16="http://schemas.microsoft.com/office/drawing/2014/main" id="{EEBEFAA6-9760-AD96-051A-ABF5890062A9}"/>
              </a:ext>
            </a:extLst>
          </p:cNvPr>
          <p:cNvSpPr txBox="1"/>
          <p:nvPr/>
        </p:nvSpPr>
        <p:spPr>
          <a:xfrm>
            <a:off x="1483817" y="5059766"/>
            <a:ext cx="2515399" cy="1077218"/>
          </a:xfrm>
          <a:prstGeom prst="rect">
            <a:avLst/>
          </a:prstGeom>
          <a:noFill/>
        </p:spPr>
        <p:txBody>
          <a:bodyPr wrap="square" rtlCol="0">
            <a:spAutoFit/>
          </a:bodyPr>
          <a:lstStyle/>
          <a:p>
            <a:pPr algn="ctr" defTabSz="758952">
              <a:spcAft>
                <a:spcPts val="600"/>
              </a:spcAft>
            </a:pPr>
            <a:r>
              <a:rPr lang="en-US" b="1" kern="1200">
                <a:solidFill>
                  <a:schemeClr val="tx2"/>
                </a:solidFill>
                <a:latin typeface="+mn-lt"/>
                <a:ea typeface="+mn-ea"/>
                <a:cs typeface="+mn-cs"/>
              </a:rPr>
              <a:t>Joel Braunstein, MD</a:t>
            </a:r>
          </a:p>
          <a:p>
            <a:pPr algn="ctr" defTabSz="758952">
              <a:spcAft>
                <a:spcPts val="600"/>
              </a:spcAft>
            </a:pPr>
            <a:r>
              <a:rPr lang="en-US" kern="1200">
                <a:solidFill>
                  <a:schemeClr val="tx1"/>
                </a:solidFill>
                <a:latin typeface="+mn-lt"/>
                <a:ea typeface="+mn-ea"/>
                <a:cs typeface="+mn-cs"/>
              </a:rPr>
              <a:t>CEO</a:t>
            </a:r>
          </a:p>
          <a:p>
            <a:pPr algn="ctr" defTabSz="758952">
              <a:spcAft>
                <a:spcPts val="600"/>
              </a:spcAft>
            </a:pPr>
            <a:r>
              <a:rPr lang="en-US" i="1" kern="1200">
                <a:solidFill>
                  <a:schemeClr val="tx1"/>
                </a:solidFill>
                <a:latin typeface="+mn-lt"/>
                <a:ea typeface="+mn-ea"/>
                <a:cs typeface="+mn-cs"/>
              </a:rPr>
              <a:t>C</a:t>
            </a:r>
            <a:r>
              <a:rPr lang="en-US" i="1" kern="1200" baseline="-25000">
                <a:solidFill>
                  <a:schemeClr val="tx1"/>
                </a:solidFill>
                <a:latin typeface="+mn-lt"/>
                <a:ea typeface="+mn-ea"/>
                <a:cs typeface="+mn-cs"/>
              </a:rPr>
              <a:t>2</a:t>
            </a:r>
            <a:r>
              <a:rPr lang="en-US" i="1" kern="1200">
                <a:solidFill>
                  <a:schemeClr val="tx1"/>
                </a:solidFill>
                <a:latin typeface="+mn-lt"/>
                <a:ea typeface="+mn-ea"/>
                <a:cs typeface="+mn-cs"/>
              </a:rPr>
              <a:t>N Diagnostics</a:t>
            </a:r>
            <a:endParaRPr lang="en-US" i="1"/>
          </a:p>
        </p:txBody>
      </p:sp>
      <p:sp>
        <p:nvSpPr>
          <p:cNvPr id="12" name="TextBox 11">
            <a:extLst>
              <a:ext uri="{FF2B5EF4-FFF2-40B4-BE49-F238E27FC236}">
                <a16:creationId xmlns:a16="http://schemas.microsoft.com/office/drawing/2014/main" id="{4A83D68D-D745-C1A8-0F98-20286208D0E3}"/>
              </a:ext>
            </a:extLst>
          </p:cNvPr>
          <p:cNvSpPr txBox="1"/>
          <p:nvPr/>
        </p:nvSpPr>
        <p:spPr>
          <a:xfrm>
            <a:off x="4821915" y="5059766"/>
            <a:ext cx="2515399" cy="1631216"/>
          </a:xfrm>
          <a:prstGeom prst="rect">
            <a:avLst/>
          </a:prstGeom>
          <a:noFill/>
        </p:spPr>
        <p:txBody>
          <a:bodyPr wrap="square" rtlCol="0">
            <a:spAutoFit/>
          </a:bodyPr>
          <a:lstStyle/>
          <a:p>
            <a:pPr algn="ctr" defTabSz="758952">
              <a:spcAft>
                <a:spcPts val="600"/>
              </a:spcAft>
            </a:pPr>
            <a:r>
              <a:rPr lang="en-US" b="1" kern="1200">
                <a:solidFill>
                  <a:schemeClr val="tx2"/>
                </a:solidFill>
                <a:latin typeface="+mn-lt"/>
                <a:ea typeface="+mn-ea"/>
                <a:cs typeface="+mn-cs"/>
              </a:rPr>
              <a:t>Ian Kremer, JD</a:t>
            </a:r>
          </a:p>
          <a:p>
            <a:pPr algn="ctr" defTabSz="758952">
              <a:spcAft>
                <a:spcPts val="600"/>
              </a:spcAft>
            </a:pPr>
            <a:r>
              <a:rPr lang="en-US" kern="1200">
                <a:solidFill>
                  <a:schemeClr val="tx1"/>
                </a:solidFill>
                <a:latin typeface="+mn-lt"/>
                <a:ea typeface="+mn-ea"/>
                <a:cs typeface="+mn-cs"/>
              </a:rPr>
              <a:t>Executive Director</a:t>
            </a:r>
          </a:p>
          <a:p>
            <a:pPr algn="ctr" defTabSz="758952">
              <a:spcAft>
                <a:spcPts val="600"/>
              </a:spcAft>
            </a:pPr>
            <a:r>
              <a:rPr lang="en-US" i="1" kern="1200">
                <a:solidFill>
                  <a:schemeClr val="tx1"/>
                </a:solidFill>
                <a:latin typeface="+mn-lt"/>
                <a:ea typeface="+mn-ea"/>
                <a:cs typeface="+mn-cs"/>
              </a:rPr>
              <a:t>Leaders Engaged on Alzheimer’s Disease (LEAD) Coalition</a:t>
            </a:r>
            <a:endParaRPr lang="en-US" i="1"/>
          </a:p>
        </p:txBody>
      </p:sp>
      <p:sp>
        <p:nvSpPr>
          <p:cNvPr id="13" name="TextBox 12">
            <a:extLst>
              <a:ext uri="{FF2B5EF4-FFF2-40B4-BE49-F238E27FC236}">
                <a16:creationId xmlns:a16="http://schemas.microsoft.com/office/drawing/2014/main" id="{F3BAF927-6A8D-674F-CB03-10BD11AFAA92}"/>
              </a:ext>
            </a:extLst>
          </p:cNvPr>
          <p:cNvSpPr txBox="1"/>
          <p:nvPr/>
        </p:nvSpPr>
        <p:spPr>
          <a:xfrm>
            <a:off x="8340924" y="5059766"/>
            <a:ext cx="2515399" cy="1077218"/>
          </a:xfrm>
          <a:prstGeom prst="rect">
            <a:avLst/>
          </a:prstGeom>
          <a:noFill/>
        </p:spPr>
        <p:txBody>
          <a:bodyPr wrap="square" rtlCol="0">
            <a:spAutoFit/>
          </a:bodyPr>
          <a:lstStyle/>
          <a:p>
            <a:pPr algn="ctr" defTabSz="758952">
              <a:spcAft>
                <a:spcPts val="600"/>
              </a:spcAft>
            </a:pPr>
            <a:r>
              <a:rPr lang="en-US" b="1" kern="1200">
                <a:solidFill>
                  <a:schemeClr val="tx2"/>
                </a:solidFill>
                <a:latin typeface="+mn-lt"/>
                <a:ea typeface="+mn-ea"/>
                <a:cs typeface="+mn-cs"/>
              </a:rPr>
              <a:t>David Bates, PhD</a:t>
            </a:r>
          </a:p>
          <a:p>
            <a:pPr algn="ctr" defTabSz="758952">
              <a:spcAft>
                <a:spcPts val="600"/>
              </a:spcAft>
            </a:pPr>
            <a:r>
              <a:rPr lang="en-US" kern="1200">
                <a:solidFill>
                  <a:schemeClr val="tx1"/>
                </a:solidFill>
                <a:latin typeface="+mn-lt"/>
                <a:ea typeface="+mn-ea"/>
                <a:cs typeface="+mn-cs"/>
              </a:rPr>
              <a:t>CEO</a:t>
            </a:r>
          </a:p>
          <a:p>
            <a:pPr algn="ctr" defTabSz="758952">
              <a:spcAft>
                <a:spcPts val="600"/>
              </a:spcAft>
            </a:pPr>
            <a:r>
              <a:rPr lang="en-US" i="1" kern="1200">
                <a:solidFill>
                  <a:schemeClr val="tx1"/>
                </a:solidFill>
                <a:latin typeface="+mn-lt"/>
                <a:ea typeface="+mn-ea"/>
                <a:cs typeface="+mn-cs"/>
              </a:rPr>
              <a:t>Linus Health</a:t>
            </a:r>
            <a:endParaRPr lang="en-US" i="1"/>
          </a:p>
        </p:txBody>
      </p:sp>
      <p:pic>
        <p:nvPicPr>
          <p:cNvPr id="18" name="Picture 17" descr="A picture containing text&#10;&#10;Description automatically generated">
            <a:extLst>
              <a:ext uri="{FF2B5EF4-FFF2-40B4-BE49-F238E27FC236}">
                <a16:creationId xmlns:a16="http://schemas.microsoft.com/office/drawing/2014/main" id="{446823D3-9194-49D7-40CA-EABECC5E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16" y="5839513"/>
            <a:ext cx="2653000" cy="1002355"/>
          </a:xfrm>
          <a:prstGeom prst="rect">
            <a:avLst/>
          </a:prstGeom>
        </p:spPr>
      </p:pic>
    </p:spTree>
    <p:extLst>
      <p:ext uri="{BB962C8B-B14F-4D97-AF65-F5344CB8AC3E}">
        <p14:creationId xmlns:p14="http://schemas.microsoft.com/office/powerpoint/2010/main" val="3193102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D8D47A-50A2-9670-901D-581328F8B9A5}"/>
              </a:ext>
            </a:extLst>
          </p:cNvPr>
          <p:cNvSpPr>
            <a:spLocks noGrp="1"/>
          </p:cNvSpPr>
          <p:nvPr>
            <p:ph type="title"/>
          </p:nvPr>
        </p:nvSpPr>
        <p:spPr>
          <a:xfrm>
            <a:off x="761803" y="350196"/>
            <a:ext cx="4646904" cy="1624520"/>
          </a:xfrm>
        </p:spPr>
        <p:txBody>
          <a:bodyPr anchor="ctr">
            <a:normAutofit/>
          </a:bodyPr>
          <a:lstStyle/>
          <a:p>
            <a:r>
              <a:rPr lang="en-US" sz="4000"/>
              <a:t>Discussion kick-off</a:t>
            </a:r>
          </a:p>
        </p:txBody>
      </p:sp>
      <p:sp>
        <p:nvSpPr>
          <p:cNvPr id="3" name="Content Placeholder 2">
            <a:extLst>
              <a:ext uri="{FF2B5EF4-FFF2-40B4-BE49-F238E27FC236}">
                <a16:creationId xmlns:a16="http://schemas.microsoft.com/office/drawing/2014/main" id="{08EF6001-C1F8-64F8-F4CB-59D3E66CDE8A}"/>
              </a:ext>
            </a:extLst>
          </p:cNvPr>
          <p:cNvSpPr>
            <a:spLocks noGrp="1"/>
          </p:cNvSpPr>
          <p:nvPr>
            <p:ph idx="1"/>
          </p:nvPr>
        </p:nvSpPr>
        <p:spPr>
          <a:xfrm>
            <a:off x="761802" y="2743200"/>
            <a:ext cx="4646905" cy="3613149"/>
          </a:xfrm>
        </p:spPr>
        <p:txBody>
          <a:bodyPr anchor="ctr">
            <a:normAutofit/>
          </a:bodyPr>
          <a:lstStyle/>
          <a:p>
            <a:pPr marL="0" indent="0">
              <a:buNone/>
            </a:pPr>
            <a:r>
              <a:rPr lang="en-US">
                <a:ea typeface="MS Mincho" panose="02020609040205080304" pitchFamily="49" charset="-128"/>
              </a:rPr>
              <a:t>Is t</a:t>
            </a:r>
            <a:r>
              <a:rPr lang="en-US">
                <a:effectLst/>
                <a:ea typeface="MS Mincho" panose="02020609040205080304" pitchFamily="49" charset="-128"/>
              </a:rPr>
              <a:t>he approval (or pending approval) of new therapies creating a greater demand for screening and diagnosis of dementia around the country right now?</a:t>
            </a:r>
            <a:endParaRPr lang="en-US"/>
          </a:p>
        </p:txBody>
      </p:sp>
      <p:pic>
        <p:nvPicPr>
          <p:cNvPr id="6" name="Picture 5" descr="A row of samples for medical testing">
            <a:extLst>
              <a:ext uri="{FF2B5EF4-FFF2-40B4-BE49-F238E27FC236}">
                <a16:creationId xmlns:a16="http://schemas.microsoft.com/office/drawing/2014/main" id="{43D659D4-4BB5-F500-AFA9-616086DEABD7}"/>
              </a:ext>
            </a:extLst>
          </p:cNvPr>
          <p:cNvPicPr>
            <a:picLocks noChangeAspect="1"/>
          </p:cNvPicPr>
          <p:nvPr/>
        </p:nvPicPr>
        <p:blipFill rotWithShape="1">
          <a:blip r:embed="rId2"/>
          <a:srcRect l="33259"/>
          <a:stretch/>
        </p:blipFill>
        <p:spPr>
          <a:xfrm>
            <a:off x="6096000" y="1"/>
            <a:ext cx="6102825" cy="6858000"/>
          </a:xfrm>
          <a:prstGeom prst="rect">
            <a:avLst/>
          </a:prstGeom>
        </p:spPr>
      </p:pic>
      <p:sp>
        <p:nvSpPr>
          <p:cNvPr id="4" name="Slide Number Placeholder 3">
            <a:extLst>
              <a:ext uri="{FF2B5EF4-FFF2-40B4-BE49-F238E27FC236}">
                <a16:creationId xmlns:a16="http://schemas.microsoft.com/office/drawing/2014/main" id="{0CAFA6E1-129D-5355-A6DB-27D7139D352B}"/>
              </a:ext>
            </a:extLst>
          </p:cNvPr>
          <p:cNvSpPr>
            <a:spLocks noGrp="1"/>
          </p:cNvSpPr>
          <p:nvPr>
            <p:ph type="sldNum" sz="quarter" idx="12"/>
          </p:nvPr>
        </p:nvSpPr>
        <p:spPr>
          <a:xfrm>
            <a:off x="8732520" y="6356350"/>
            <a:ext cx="3200400" cy="365125"/>
          </a:xfrm>
        </p:spPr>
        <p:txBody>
          <a:bodyPr>
            <a:normAutofit/>
          </a:bodyPr>
          <a:lstStyle/>
          <a:p>
            <a:pPr>
              <a:spcAft>
                <a:spcPts val="600"/>
              </a:spcAft>
            </a:pPr>
            <a:fld id="{C2CFE192-2A2A-E348-A05C-2310A201F25D}" type="slidenum">
              <a:rPr lang="en-US">
                <a:solidFill>
                  <a:srgbClr val="FFFFFF"/>
                </a:solidFill>
              </a:rPr>
              <a:pPr>
                <a:spcAft>
                  <a:spcPts val="600"/>
                </a:spcAft>
              </a:pPr>
              <a:t>8</a:t>
            </a:fld>
            <a:endParaRPr lang="en-US">
              <a:solidFill>
                <a:srgbClr val="FFFFFF"/>
              </a:solidFill>
            </a:endParaRPr>
          </a:p>
        </p:txBody>
      </p:sp>
      <p:pic>
        <p:nvPicPr>
          <p:cNvPr id="5" name="Picture 4" descr="A picture containing text&#10;&#10;Description automatically generated">
            <a:extLst>
              <a:ext uri="{FF2B5EF4-FFF2-40B4-BE49-F238E27FC236}">
                <a16:creationId xmlns:a16="http://schemas.microsoft.com/office/drawing/2014/main" id="{8B428E15-7D9A-2DC0-4CC2-3187E6AB9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903" y="68564"/>
            <a:ext cx="2653000" cy="1002355"/>
          </a:xfrm>
          <a:prstGeom prst="rect">
            <a:avLst/>
          </a:prstGeom>
        </p:spPr>
      </p:pic>
    </p:spTree>
    <p:extLst>
      <p:ext uri="{BB962C8B-B14F-4D97-AF65-F5344CB8AC3E}">
        <p14:creationId xmlns:p14="http://schemas.microsoft.com/office/powerpoint/2010/main" val="2577138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oom information - Kaiser Permanente Center for Total Health">
            <a:extLst>
              <a:ext uri="{FF2B5EF4-FFF2-40B4-BE49-F238E27FC236}">
                <a16:creationId xmlns:a16="http://schemas.microsoft.com/office/drawing/2014/main" id="{36FC1201-D73A-9F32-1182-78BE8E85C7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38" r="19596" b="-1"/>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33" name="Rectangle 103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1097DE-DB6D-93C0-9DDA-1209FCF4227E}"/>
              </a:ext>
            </a:extLst>
          </p:cNvPr>
          <p:cNvSpPr>
            <a:spLocks noGrp="1"/>
          </p:cNvSpPr>
          <p:nvPr>
            <p:ph type="title"/>
          </p:nvPr>
        </p:nvSpPr>
        <p:spPr>
          <a:xfrm>
            <a:off x="616227" y="328512"/>
            <a:ext cx="4923962" cy="1628970"/>
          </a:xfrm>
        </p:spPr>
        <p:txBody>
          <a:bodyPr anchor="ctr">
            <a:normAutofit/>
          </a:bodyPr>
          <a:lstStyle/>
          <a:p>
            <a:r>
              <a:rPr lang="en-US" sz="4000"/>
              <a:t>Upcoming public NEHI roundtable</a:t>
            </a:r>
          </a:p>
        </p:txBody>
      </p:sp>
      <p:sp>
        <p:nvSpPr>
          <p:cNvPr id="3" name="Content Placeholder 2">
            <a:extLst>
              <a:ext uri="{FF2B5EF4-FFF2-40B4-BE49-F238E27FC236}">
                <a16:creationId xmlns:a16="http://schemas.microsoft.com/office/drawing/2014/main" id="{E34B97E4-FFBB-61B7-7373-FDBC1B355C5B}"/>
              </a:ext>
            </a:extLst>
          </p:cNvPr>
          <p:cNvSpPr>
            <a:spLocks noGrp="1"/>
          </p:cNvSpPr>
          <p:nvPr>
            <p:ph idx="1"/>
          </p:nvPr>
        </p:nvSpPr>
        <p:spPr>
          <a:xfrm>
            <a:off x="477078" y="2474843"/>
            <a:ext cx="5063111" cy="4054645"/>
          </a:xfrm>
        </p:spPr>
        <p:txBody>
          <a:bodyPr anchor="ctr">
            <a:normAutofit fontScale="92500" lnSpcReduction="10000"/>
          </a:bodyPr>
          <a:lstStyle/>
          <a:p>
            <a:pPr fontAlgn="base"/>
            <a:r>
              <a:rPr lang="en-US" sz="1800" b="1" i="0" dirty="0">
                <a:solidFill>
                  <a:srgbClr val="000000"/>
                </a:solidFill>
                <a:effectLst/>
                <a:highlight>
                  <a:srgbClr val="FFFFFF"/>
                </a:highlight>
                <a:latin typeface="Calibri" panose="020F0502020204030204" pitchFamily="34" charset="0"/>
              </a:rPr>
              <a:t>When</a:t>
            </a:r>
            <a:r>
              <a:rPr lang="en-US" sz="1800" b="0" i="0" dirty="0">
                <a:solidFill>
                  <a:srgbClr val="000000"/>
                </a:solidFill>
                <a:effectLst/>
                <a:highlight>
                  <a:srgbClr val="FFFFFF"/>
                </a:highlight>
                <a:latin typeface="Calibri" panose="020F0502020204030204" pitchFamily="34" charset="0"/>
              </a:rPr>
              <a:t>: Thursday, May 23, 1-5 PM ET</a:t>
            </a:r>
          </a:p>
          <a:p>
            <a:pPr fontAlgn="base"/>
            <a:r>
              <a:rPr lang="en-US" sz="1800" b="1" i="0" dirty="0">
                <a:solidFill>
                  <a:srgbClr val="000000"/>
                </a:solidFill>
                <a:effectLst/>
                <a:highlight>
                  <a:srgbClr val="FFFFFF"/>
                </a:highlight>
                <a:latin typeface="Calibri" panose="020F0502020204030204" pitchFamily="34" charset="0"/>
              </a:rPr>
              <a:t>Where</a:t>
            </a:r>
            <a:r>
              <a:rPr lang="en-US" sz="1800" b="0" i="0" dirty="0">
                <a:solidFill>
                  <a:srgbClr val="000000"/>
                </a:solidFill>
                <a:effectLst/>
                <a:highlight>
                  <a:srgbClr val="FFFFFF"/>
                </a:highlight>
                <a:latin typeface="Calibri" panose="020F0502020204030204" pitchFamily="34" charset="0"/>
              </a:rPr>
              <a:t>: </a:t>
            </a:r>
          </a:p>
          <a:p>
            <a:pPr lvl="1" fontAlgn="base"/>
            <a:r>
              <a:rPr lang="en-US" sz="1800" b="0" i="0" dirty="0">
                <a:solidFill>
                  <a:srgbClr val="000000"/>
                </a:solidFill>
                <a:effectLst/>
                <a:highlight>
                  <a:srgbClr val="FFFFFF"/>
                </a:highlight>
                <a:latin typeface="Calibri" panose="020F0502020204030204" pitchFamily="34" charset="0"/>
              </a:rPr>
              <a:t>In person: Kaiser Permanente Center for Total Health in Washington D.C.</a:t>
            </a:r>
          </a:p>
          <a:p>
            <a:pPr lvl="1" fontAlgn="base"/>
            <a:r>
              <a:rPr lang="en-US" sz="1800" dirty="0">
                <a:solidFill>
                  <a:srgbClr val="000000"/>
                </a:solidFill>
                <a:highlight>
                  <a:srgbClr val="FFFFFF"/>
                </a:highlight>
                <a:latin typeface="Calibri" panose="020F0502020204030204" pitchFamily="34" charset="0"/>
              </a:rPr>
              <a:t>V</a:t>
            </a:r>
            <a:r>
              <a:rPr lang="en-US" sz="1800" b="0" i="0" dirty="0">
                <a:solidFill>
                  <a:srgbClr val="000000"/>
                </a:solidFill>
                <a:effectLst/>
                <a:highlight>
                  <a:srgbClr val="FFFFFF"/>
                </a:highlight>
                <a:latin typeface="Calibri" panose="020F0502020204030204" pitchFamily="34" charset="0"/>
              </a:rPr>
              <a:t>irtually via MS Teams</a:t>
            </a:r>
          </a:p>
          <a:p>
            <a:pPr fontAlgn="base"/>
            <a:r>
              <a:rPr lang="en-US" sz="1800" b="1" i="0" dirty="0">
                <a:solidFill>
                  <a:srgbClr val="000000"/>
                </a:solidFill>
                <a:effectLst/>
                <a:highlight>
                  <a:srgbClr val="FFFFFF"/>
                </a:highlight>
                <a:latin typeface="Calibri" panose="020F0502020204030204" pitchFamily="34" charset="0"/>
              </a:rPr>
              <a:t>Purpose</a:t>
            </a:r>
            <a:r>
              <a:rPr lang="en-US" sz="1800" b="0" i="0" dirty="0">
                <a:solidFill>
                  <a:srgbClr val="000000"/>
                </a:solidFill>
                <a:effectLst/>
                <a:highlight>
                  <a:srgbClr val="FFFFFF"/>
                </a:highlight>
                <a:latin typeface="Calibri" panose="020F0502020204030204" pitchFamily="34" charset="0"/>
              </a:rPr>
              <a:t>: To discuss pragmatic actions that can be taken to encourage earlier dementia and MCI screening and assessment, including recommendations for change in policy and practice that will enable adoption of innovative tests and tools for screening, patient assessment, and diagnosis.</a:t>
            </a:r>
          </a:p>
          <a:p>
            <a:pPr fontAlgn="base"/>
            <a:r>
              <a:rPr lang="en-US" sz="1800" b="1" dirty="0">
                <a:solidFill>
                  <a:srgbClr val="000000"/>
                </a:solidFill>
                <a:highlight>
                  <a:srgbClr val="FFFFFF"/>
                </a:highlight>
                <a:latin typeface="Calibri" panose="020F0502020204030204" pitchFamily="34" charset="0"/>
              </a:rPr>
              <a:t>Registration link: </a:t>
            </a:r>
            <a:r>
              <a:rPr lang="en-US" sz="1800" dirty="0">
                <a:solidFill>
                  <a:srgbClr val="000000"/>
                </a:solidFill>
                <a:highlight>
                  <a:srgbClr val="FFFFFF"/>
                </a:highlight>
                <a:latin typeface="Calibri" panose="020F0502020204030204" pitchFamily="34" charset="0"/>
                <a:hlinkClick r:id="rId3"/>
              </a:rPr>
              <a:t>https://www.nehi-us.org/events</a:t>
            </a:r>
            <a:r>
              <a:rPr lang="en-US" sz="1800">
                <a:solidFill>
                  <a:srgbClr val="000000"/>
                </a:solidFill>
                <a:highlight>
                  <a:srgbClr val="FFFFFF"/>
                </a:highlight>
                <a:latin typeface="Calibri" panose="020F0502020204030204" pitchFamily="34" charset="0"/>
                <a:hlinkClick r:id="rId3"/>
              </a:rPr>
              <a:t>/the-alzheimers-disease-patient-journey-pathways-to-early-stage-screening-and-detection-a-nehi-led-roundtable</a:t>
            </a:r>
            <a:endParaRPr lang="en-US" sz="1800">
              <a:solidFill>
                <a:srgbClr val="000000"/>
              </a:solidFill>
              <a:highlight>
                <a:srgbClr val="FFFFFF"/>
              </a:highlight>
              <a:latin typeface="Calibri" panose="020F0502020204030204" pitchFamily="34" charset="0"/>
            </a:endParaRPr>
          </a:p>
        </p:txBody>
      </p:sp>
      <p:sp>
        <p:nvSpPr>
          <p:cNvPr id="4" name="Slide Number Placeholder 3">
            <a:extLst>
              <a:ext uri="{FF2B5EF4-FFF2-40B4-BE49-F238E27FC236}">
                <a16:creationId xmlns:a16="http://schemas.microsoft.com/office/drawing/2014/main" id="{59781293-94D9-2CFA-F80E-CA1EA368FD61}"/>
              </a:ext>
            </a:extLst>
          </p:cNvPr>
          <p:cNvSpPr>
            <a:spLocks noGrp="1"/>
          </p:cNvSpPr>
          <p:nvPr>
            <p:ph type="sldNum" sz="quarter" idx="12"/>
          </p:nvPr>
        </p:nvSpPr>
        <p:spPr>
          <a:xfrm>
            <a:off x="10515600" y="6356350"/>
            <a:ext cx="1462825" cy="365125"/>
          </a:xfrm>
        </p:spPr>
        <p:txBody>
          <a:bodyPr>
            <a:normAutofit/>
          </a:bodyPr>
          <a:lstStyle/>
          <a:p>
            <a:pPr>
              <a:spcAft>
                <a:spcPts val="600"/>
              </a:spcAft>
            </a:pPr>
            <a:fld id="{C2CFE192-2A2A-E348-A05C-2310A201F25D}" type="slidenum">
              <a:rPr lang="en-US">
                <a:solidFill>
                  <a:srgbClr val="FFFFFF"/>
                </a:solidFill>
              </a:rPr>
              <a:pPr>
                <a:spcAft>
                  <a:spcPts val="600"/>
                </a:spcAft>
              </a:pPr>
              <a:t>9</a:t>
            </a:fld>
            <a:endParaRPr lang="en-US">
              <a:solidFill>
                <a:srgbClr val="FFFFFF"/>
              </a:solidFill>
            </a:endParaRPr>
          </a:p>
        </p:txBody>
      </p:sp>
      <p:pic>
        <p:nvPicPr>
          <p:cNvPr id="5" name="Picture 4" descr="A black background with white text&#10;&#10;Description automatically generated">
            <a:extLst>
              <a:ext uri="{FF2B5EF4-FFF2-40B4-BE49-F238E27FC236}">
                <a16:creationId xmlns:a16="http://schemas.microsoft.com/office/drawing/2014/main" id="{CFF18324-78AF-F6EC-986F-C870465331AB}"/>
              </a:ext>
            </a:extLst>
          </p:cNvPr>
          <p:cNvPicPr>
            <a:picLocks noChangeAspect="1"/>
          </p:cNvPicPr>
          <p:nvPr/>
        </p:nvPicPr>
        <p:blipFill>
          <a:blip r:embed="rId4"/>
          <a:stretch>
            <a:fillRect/>
          </a:stretch>
        </p:blipFill>
        <p:spPr>
          <a:xfrm>
            <a:off x="9540237" y="-111762"/>
            <a:ext cx="2743206" cy="1371603"/>
          </a:xfrm>
          <a:prstGeom prst="rect">
            <a:avLst/>
          </a:prstGeom>
        </p:spPr>
      </p:pic>
    </p:spTree>
    <p:extLst>
      <p:ext uri="{BB962C8B-B14F-4D97-AF65-F5344CB8AC3E}">
        <p14:creationId xmlns:p14="http://schemas.microsoft.com/office/powerpoint/2010/main" val="3461918252"/>
      </p:ext>
    </p:extLst>
  </p:cSld>
  <p:clrMapOvr>
    <a:masterClrMapping/>
  </p:clrMapOvr>
</p:sld>
</file>

<file path=ppt/theme/theme1.xml><?xml version="1.0" encoding="utf-8"?>
<a:theme xmlns:a="http://schemas.openxmlformats.org/drawingml/2006/main" name="Office Theme">
  <a:themeElements>
    <a:clrScheme name="NEHI Colors">
      <a:dk1>
        <a:sysClr val="windowText" lastClr="000000"/>
      </a:dk1>
      <a:lt1>
        <a:sysClr val="window" lastClr="FFFFFF"/>
      </a:lt1>
      <a:dk2>
        <a:srgbClr val="44546A"/>
      </a:dk2>
      <a:lt2>
        <a:srgbClr val="E7E6E6"/>
      </a:lt2>
      <a:accent1>
        <a:srgbClr val="05897F"/>
      </a:accent1>
      <a:accent2>
        <a:srgbClr val="FEC058"/>
      </a:accent2>
      <a:accent3>
        <a:srgbClr val="489BAF"/>
      </a:accent3>
      <a:accent4>
        <a:srgbClr val="954F72"/>
      </a:accent4>
      <a:accent5>
        <a:srgbClr val="05897F"/>
      </a:accent5>
      <a:accent6>
        <a:srgbClr val="FEC058"/>
      </a:accent6>
      <a:hlink>
        <a:srgbClr val="489BAF"/>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EHI Colors">
      <a:dk1>
        <a:sysClr val="windowText" lastClr="000000"/>
      </a:dk1>
      <a:lt1>
        <a:sysClr val="window" lastClr="FFFFFF"/>
      </a:lt1>
      <a:dk2>
        <a:srgbClr val="44546A"/>
      </a:dk2>
      <a:lt2>
        <a:srgbClr val="E7E6E6"/>
      </a:lt2>
      <a:accent1>
        <a:srgbClr val="05897F"/>
      </a:accent1>
      <a:accent2>
        <a:srgbClr val="FEC058"/>
      </a:accent2>
      <a:accent3>
        <a:srgbClr val="489BAF"/>
      </a:accent3>
      <a:accent4>
        <a:srgbClr val="954F72"/>
      </a:accent4>
      <a:accent5>
        <a:srgbClr val="05897F"/>
      </a:accent5>
      <a:accent6>
        <a:srgbClr val="FEC058"/>
      </a:accent6>
      <a:hlink>
        <a:srgbClr val="489BA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313ED378F62A4CB2884DE385D1D805" ma:contentTypeVersion="12" ma:contentTypeDescription="Create a new document." ma:contentTypeScope="" ma:versionID="aa21060f8fa1d108b34a9f1c5910aaa4">
  <xsd:schema xmlns:xsd="http://www.w3.org/2001/XMLSchema" xmlns:xs="http://www.w3.org/2001/XMLSchema" xmlns:p="http://schemas.microsoft.com/office/2006/metadata/properties" xmlns:ns2="a08fdf80-f851-4e81-9963-26d172034a59" xmlns:ns3="cc2761fe-aa0f-40f4-b440-f9310e61a54d" targetNamespace="http://schemas.microsoft.com/office/2006/metadata/properties" ma:root="true" ma:fieldsID="17b9d18133a92944f4a5a8d57de5df7a" ns2:_="" ns3:_="">
    <xsd:import namespace="a08fdf80-f851-4e81-9963-26d172034a59"/>
    <xsd:import namespace="cc2761fe-aa0f-40f4-b440-f9310e61a5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8fdf80-f851-4e81-9963-26d172034a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2761fe-aa0f-40f4-b440-f9310e61a54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50BD2F-0C37-4D63-BD5D-811D11E9E96C}">
  <ds:schemaRefs>
    <ds:schemaRef ds:uri="http://schemas.microsoft.com/sharepoint/v3/contenttype/forms"/>
  </ds:schemaRefs>
</ds:datastoreItem>
</file>

<file path=customXml/itemProps2.xml><?xml version="1.0" encoding="utf-8"?>
<ds:datastoreItem xmlns:ds="http://schemas.openxmlformats.org/officeDocument/2006/customXml" ds:itemID="{5721BD16-30C0-4DDA-AB95-D97978B72876}">
  <ds:schemaRefs>
    <ds:schemaRef ds:uri="a08fdf80-f851-4e81-9963-26d172034a59"/>
    <ds:schemaRef ds:uri="cc2761fe-aa0f-40f4-b440-f9310e61a5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AC70D4-404E-4839-BA7F-1CE1148D0A9D}">
  <ds:schemaRefs>
    <ds:schemaRef ds:uri="a08fdf80-f851-4e81-9963-26d172034a59"/>
    <ds:schemaRef ds:uri="cc2761fe-aa0f-40f4-b440-f9310e61a5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563</Words>
  <Application>Microsoft Office PowerPoint</Application>
  <PresentationFormat>Widescreen</PresentationFormat>
  <Paragraphs>75</Paragraphs>
  <Slides>10</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MS Mincho</vt:lpstr>
      <vt:lpstr>arial</vt:lpstr>
      <vt:lpstr>arial</vt:lpstr>
      <vt:lpstr>Calibri</vt:lpstr>
      <vt:lpstr>Calibri Light</vt:lpstr>
      <vt:lpstr>Office Theme</vt:lpstr>
      <vt:lpstr>1_Office Theme</vt:lpstr>
      <vt:lpstr>PowerPoint Presentation</vt:lpstr>
      <vt:lpstr>Who we are</vt:lpstr>
      <vt:lpstr>PowerPoint Presentation</vt:lpstr>
      <vt:lpstr>Key Points </vt:lpstr>
      <vt:lpstr>Innovations on parallel tracks </vt:lpstr>
      <vt:lpstr>Implications </vt:lpstr>
      <vt:lpstr>Thank you to our panelists for participating in our discussion today</vt:lpstr>
      <vt:lpstr>Discussion kick-off</vt:lpstr>
      <vt:lpstr>Upcoming public NEHI roundtable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Warring</dc:creator>
  <cp:lastModifiedBy>Lauren Bedel</cp:lastModifiedBy>
  <cp:revision>1</cp:revision>
  <cp:lastPrinted>2024-04-11T16:20:46Z</cp:lastPrinted>
  <dcterms:created xsi:type="dcterms:W3CDTF">2020-04-12T19:22:45Z</dcterms:created>
  <dcterms:modified xsi:type="dcterms:W3CDTF">2024-04-12T19:11:29Z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0x010100E5313ED378F62A4CB2884DE385D1D805</vt:lpwstr>
  </property>
</Properties>
</file>